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3" r:id="rId2"/>
    <p:sldId id="282" r:id="rId3"/>
    <p:sldId id="279" r:id="rId4"/>
    <p:sldId id="280" r:id="rId5"/>
    <p:sldId id="277" r:id="rId6"/>
    <p:sldId id="276" r:id="rId7"/>
    <p:sldId id="281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6" r:id="rId17"/>
    <p:sldId id="267" r:id="rId18"/>
    <p:sldId id="269" r:id="rId19"/>
    <p:sldId id="270" r:id="rId20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95" y="-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pPr marL="38100">
                <a:lnSpc>
                  <a:spcPts val="209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DC2E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pPr marL="38100">
                <a:lnSpc>
                  <a:spcPts val="209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1893" y="1605229"/>
            <a:ext cx="5134610" cy="45294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350253" y="1605229"/>
            <a:ext cx="4903470" cy="4222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pPr marL="38100">
                <a:lnSpc>
                  <a:spcPts val="209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4DC2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pPr marL="38100">
                <a:lnSpc>
                  <a:spcPts val="209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pPr marL="38100">
                <a:lnSpc>
                  <a:spcPts val="209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3800" y="380187"/>
            <a:ext cx="9804399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9368" y="1217168"/>
            <a:ext cx="11113262" cy="4705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4DC2E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46841" y="6287224"/>
            <a:ext cx="329565" cy="281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pPr marL="38100">
                <a:lnSpc>
                  <a:spcPts val="2090"/>
                </a:lnSpc>
              </a:pPr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uslugi.permkrai.r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t.me/permeducation" TargetMode="External"/><Relationship Id="rId2" Type="http://schemas.openxmlformats.org/officeDocument/2006/relationships/hyperlink" Target="mailto:do@gorodperm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dROO@gorodperm.ru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368" y="785794"/>
            <a:ext cx="11113262" cy="4431983"/>
          </a:xfrm>
        </p:spPr>
        <p:txBody>
          <a:bodyPr/>
          <a:lstStyle/>
          <a:p>
            <a:r>
              <a:rPr lang="ru-RU" sz="7200" dirty="0" smtClean="0">
                <a:latin typeface="Arial Black" pitchFamily="34" charset="0"/>
              </a:rPr>
              <a:t>ПЯТЬ причин учиться в МАОУ «СОШ №108»</a:t>
            </a:r>
          </a:p>
          <a:p>
            <a:r>
              <a:rPr lang="ru-RU" sz="7200" dirty="0" smtClean="0">
                <a:latin typeface="Arial Black" pitchFamily="34" charset="0"/>
              </a:rPr>
              <a:t> г. </a:t>
            </a:r>
            <a:r>
              <a:rPr lang="ru-RU" sz="7200" smtClean="0">
                <a:latin typeface="Arial Black" pitchFamily="34" charset="0"/>
              </a:rPr>
              <a:t>Перми.</a:t>
            </a:r>
            <a:endParaRPr lang="ru-RU" sz="7200" dirty="0">
              <a:latin typeface="Arial Black" pitchFamily="34" charset="0"/>
            </a:endParaRPr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894252" y="152400"/>
            <a:ext cx="3631036" cy="234790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5462" y="105867"/>
            <a:ext cx="1112901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7565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Изменения</a:t>
            </a:r>
            <a:r>
              <a:rPr spc="-10" dirty="0"/>
              <a:t> </a:t>
            </a:r>
            <a:r>
              <a:rPr dirty="0"/>
              <a:t>в</a:t>
            </a:r>
            <a:r>
              <a:rPr spc="10" dirty="0"/>
              <a:t> </a:t>
            </a:r>
            <a:r>
              <a:rPr spc="-15" dirty="0"/>
              <a:t>части</a:t>
            </a:r>
          </a:p>
          <a:p>
            <a:pPr marL="12700">
              <a:lnSpc>
                <a:spcPct val="100000"/>
              </a:lnSpc>
              <a:tabLst>
                <a:tab pos="837565" algn="l"/>
                <a:tab pos="11115675" algn="l"/>
              </a:tabLst>
            </a:pPr>
            <a:r>
              <a:rPr u="heavy" dirty="0">
                <a:uFill>
                  <a:solidFill>
                    <a:srgbClr val="BEBEBE"/>
                  </a:solidFill>
                </a:uFill>
                <a:latin typeface="Times New Roman"/>
                <a:cs typeface="Times New Roman"/>
              </a:rPr>
              <a:t> 	</a:t>
            </a:r>
            <a:r>
              <a:rPr u="heavy" spc="-25" dirty="0">
                <a:uFill>
                  <a:solidFill>
                    <a:srgbClr val="BEBEBE"/>
                  </a:solidFill>
                </a:uFill>
              </a:rPr>
              <a:t>преимущественного</a:t>
            </a:r>
            <a:r>
              <a:rPr u="heavy" spc="15" dirty="0">
                <a:uFill>
                  <a:solidFill>
                    <a:srgbClr val="BEBEBE"/>
                  </a:solidFill>
                </a:uFill>
              </a:rPr>
              <a:t> </a:t>
            </a:r>
            <a:r>
              <a:rPr u="heavy" spc="-20" dirty="0">
                <a:uFill>
                  <a:solidFill>
                    <a:srgbClr val="BEBEBE"/>
                  </a:solidFill>
                </a:uFill>
              </a:rPr>
              <a:t>права</a:t>
            </a:r>
            <a:r>
              <a:rPr u="heavy" spc="30" dirty="0">
                <a:uFill>
                  <a:solidFill>
                    <a:srgbClr val="BEBEBE"/>
                  </a:solidFill>
                </a:uFill>
              </a:rPr>
              <a:t> </a:t>
            </a:r>
            <a:r>
              <a:rPr u="heavy" spc="-10" dirty="0">
                <a:uFill>
                  <a:solidFill>
                    <a:srgbClr val="BEBEBE"/>
                  </a:solidFill>
                </a:uFill>
              </a:rPr>
              <a:t>на</a:t>
            </a:r>
            <a:r>
              <a:rPr u="heavy" spc="30" dirty="0">
                <a:uFill>
                  <a:solidFill>
                    <a:srgbClr val="BEBEBE"/>
                  </a:solidFill>
                </a:uFill>
              </a:rPr>
              <a:t> </a:t>
            </a:r>
            <a:r>
              <a:rPr u="heavy" spc="-30" dirty="0">
                <a:uFill>
                  <a:solidFill>
                    <a:srgbClr val="BEBEBE"/>
                  </a:solidFill>
                </a:uFill>
              </a:rPr>
              <a:t>прием</a:t>
            </a:r>
            <a:r>
              <a:rPr u="heavy" spc="35" dirty="0">
                <a:uFill>
                  <a:solidFill>
                    <a:srgbClr val="BEBEBE"/>
                  </a:solidFill>
                </a:uFill>
              </a:rPr>
              <a:t> </a:t>
            </a:r>
            <a:r>
              <a:rPr u="heavy" dirty="0">
                <a:uFill>
                  <a:solidFill>
                    <a:srgbClr val="BEBEBE"/>
                  </a:solidFill>
                </a:uFill>
              </a:rPr>
              <a:t>в</a:t>
            </a:r>
            <a:r>
              <a:rPr u="heavy" spc="20" dirty="0">
                <a:uFill>
                  <a:solidFill>
                    <a:srgbClr val="BEBEBE"/>
                  </a:solidFill>
                </a:uFill>
              </a:rPr>
              <a:t> </a:t>
            </a:r>
            <a:r>
              <a:rPr u="heavy" spc="-55" dirty="0">
                <a:uFill>
                  <a:solidFill>
                    <a:srgbClr val="BEBEBE"/>
                  </a:solidFill>
                </a:uFill>
              </a:rPr>
              <a:t>ОУ	</a:t>
            </a:r>
          </a:p>
        </p:txBody>
      </p:sp>
      <p:sp>
        <p:nvSpPr>
          <p:cNvPr id="3" name="object 3"/>
          <p:cNvSpPr/>
          <p:nvPr/>
        </p:nvSpPr>
        <p:spPr>
          <a:xfrm>
            <a:off x="11280775" y="6314323"/>
            <a:ext cx="295910" cy="291465"/>
          </a:xfrm>
          <a:custGeom>
            <a:avLst/>
            <a:gdLst/>
            <a:ahLst/>
            <a:cxnLst/>
            <a:rect l="l" t="t" r="r" b="b"/>
            <a:pathLst>
              <a:path w="295909" h="291465">
                <a:moveTo>
                  <a:pt x="292870" y="0"/>
                </a:moveTo>
                <a:lnTo>
                  <a:pt x="156704" y="85618"/>
                </a:lnTo>
                <a:lnTo>
                  <a:pt x="151380" y="89440"/>
                </a:lnTo>
                <a:lnTo>
                  <a:pt x="144533" y="89440"/>
                </a:lnTo>
                <a:lnTo>
                  <a:pt x="139208" y="85618"/>
                </a:lnTo>
                <a:lnTo>
                  <a:pt x="3042" y="0"/>
                </a:lnTo>
                <a:lnTo>
                  <a:pt x="0" y="1528"/>
                </a:lnTo>
                <a:lnTo>
                  <a:pt x="0" y="199515"/>
                </a:lnTo>
                <a:lnTo>
                  <a:pt x="1521" y="201044"/>
                </a:lnTo>
                <a:lnTo>
                  <a:pt x="139208" y="287426"/>
                </a:lnTo>
                <a:lnTo>
                  <a:pt x="144533" y="291249"/>
                </a:lnTo>
                <a:lnTo>
                  <a:pt x="151380" y="291249"/>
                </a:lnTo>
                <a:lnTo>
                  <a:pt x="156704" y="287426"/>
                </a:lnTo>
                <a:lnTo>
                  <a:pt x="294392" y="201044"/>
                </a:lnTo>
                <a:lnTo>
                  <a:pt x="295913" y="199515"/>
                </a:lnTo>
                <a:lnTo>
                  <a:pt x="295913" y="1528"/>
                </a:lnTo>
                <a:lnTo>
                  <a:pt x="292870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171" y="576227"/>
            <a:ext cx="341630" cy="292100"/>
          </a:xfrm>
          <a:custGeom>
            <a:avLst/>
            <a:gdLst/>
            <a:ahLst/>
            <a:cxnLst/>
            <a:rect l="l" t="t" r="r" b="b"/>
            <a:pathLst>
              <a:path w="341630" h="292100">
                <a:moveTo>
                  <a:pt x="256406" y="0"/>
                </a:moveTo>
                <a:lnTo>
                  <a:pt x="208659" y="12712"/>
                </a:lnTo>
                <a:lnTo>
                  <a:pt x="174742" y="46466"/>
                </a:lnTo>
                <a:lnTo>
                  <a:pt x="172986" y="49972"/>
                </a:lnTo>
                <a:lnTo>
                  <a:pt x="168596" y="49972"/>
                </a:lnTo>
                <a:lnTo>
                  <a:pt x="132923" y="12712"/>
                </a:lnTo>
                <a:lnTo>
                  <a:pt x="85176" y="0"/>
                </a:lnTo>
                <a:lnTo>
                  <a:pt x="62976" y="3095"/>
                </a:lnTo>
                <a:lnTo>
                  <a:pt x="23187" y="24411"/>
                </a:lnTo>
                <a:lnTo>
                  <a:pt x="0" y="54356"/>
                </a:lnTo>
                <a:lnTo>
                  <a:pt x="0" y="284938"/>
                </a:lnTo>
                <a:lnTo>
                  <a:pt x="5268" y="286692"/>
                </a:lnTo>
                <a:lnTo>
                  <a:pt x="7902" y="283185"/>
                </a:lnTo>
                <a:lnTo>
                  <a:pt x="22940" y="266527"/>
                </a:lnTo>
                <a:lnTo>
                  <a:pt x="41270" y="253815"/>
                </a:lnTo>
                <a:lnTo>
                  <a:pt x="62235" y="245705"/>
                </a:lnTo>
                <a:lnTo>
                  <a:pt x="85176" y="242856"/>
                </a:lnTo>
                <a:lnTo>
                  <a:pt x="109900" y="246157"/>
                </a:lnTo>
                <a:lnTo>
                  <a:pt x="132154" y="255459"/>
                </a:lnTo>
                <a:lnTo>
                  <a:pt x="151116" y="269856"/>
                </a:lnTo>
                <a:lnTo>
                  <a:pt x="168596" y="291952"/>
                </a:lnTo>
                <a:lnTo>
                  <a:pt x="172986" y="291952"/>
                </a:lnTo>
                <a:lnTo>
                  <a:pt x="190466" y="269856"/>
                </a:lnTo>
                <a:lnTo>
                  <a:pt x="209428" y="255459"/>
                </a:lnTo>
                <a:lnTo>
                  <a:pt x="231682" y="246157"/>
                </a:lnTo>
                <a:lnTo>
                  <a:pt x="256406" y="242856"/>
                </a:lnTo>
                <a:lnTo>
                  <a:pt x="279347" y="245705"/>
                </a:lnTo>
                <a:lnTo>
                  <a:pt x="300312" y="253815"/>
                </a:lnTo>
                <a:lnTo>
                  <a:pt x="318642" y="266527"/>
                </a:lnTo>
                <a:lnTo>
                  <a:pt x="333680" y="283185"/>
                </a:lnTo>
                <a:lnTo>
                  <a:pt x="336314" y="286692"/>
                </a:lnTo>
                <a:lnTo>
                  <a:pt x="341582" y="284938"/>
                </a:lnTo>
                <a:lnTo>
                  <a:pt x="341582" y="55233"/>
                </a:lnTo>
                <a:lnTo>
                  <a:pt x="340704" y="50849"/>
                </a:lnTo>
                <a:lnTo>
                  <a:pt x="323581" y="28109"/>
                </a:lnTo>
                <a:lnTo>
                  <a:pt x="304483" y="13150"/>
                </a:lnTo>
                <a:lnTo>
                  <a:pt x="281762" y="3452"/>
                </a:lnTo>
                <a:lnTo>
                  <a:pt x="256406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8162" y="6165850"/>
            <a:ext cx="11103610" cy="0"/>
          </a:xfrm>
          <a:custGeom>
            <a:avLst/>
            <a:gdLst/>
            <a:ahLst/>
            <a:cxnLst/>
            <a:rect l="l" t="t" r="r" b="b"/>
            <a:pathLst>
              <a:path w="11103610">
                <a:moveTo>
                  <a:pt x="0" y="0"/>
                </a:moveTo>
                <a:lnTo>
                  <a:pt x="11103038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44512" y="1335150"/>
          <a:ext cx="11090910" cy="4664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45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454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52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Редакция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от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02.12.2019,</a:t>
                      </a:r>
                      <a:r>
                        <a:rPr sz="16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02.09.2020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Редакция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от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02.07.2021,</a:t>
                      </a:r>
                      <a:r>
                        <a:rPr sz="16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08.10.2021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862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Категория</a:t>
                      </a:r>
                      <a:r>
                        <a:rPr sz="1600" b="1" spc="1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граждан: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 marR="5283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1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Проживающие</a:t>
                      </a:r>
                      <a:r>
                        <a:rPr sz="1600" b="1" spc="6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600" b="1" spc="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одной</a:t>
                      </a:r>
                      <a:r>
                        <a:rPr sz="1600" b="1" spc="2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семье</a:t>
                      </a:r>
                      <a:r>
                        <a:rPr sz="1600" b="1" spc="2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600" b="1" spc="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имеющие</a:t>
                      </a:r>
                      <a:r>
                        <a:rPr sz="1600" b="1" spc="6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общее </a:t>
                      </a:r>
                      <a:r>
                        <a:rPr sz="1600" b="1" spc="-43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место</a:t>
                      </a:r>
                      <a:r>
                        <a:rPr sz="1600" b="1" spc="3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жительства</a:t>
                      </a:r>
                      <a:r>
                        <a:rPr sz="1600" b="1" spc="7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дети</a:t>
                      </a:r>
                      <a:r>
                        <a:rPr sz="1600" b="1" spc="3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0" dirty="0">
                          <a:latin typeface="Microsoft Sans Serif"/>
                          <a:cs typeface="Microsoft Sans Serif"/>
                        </a:rPr>
                        <a:t>имеют</a:t>
                      </a:r>
                      <a:r>
                        <a:rPr sz="16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право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91440" marR="655320">
                        <a:lnSpc>
                          <a:spcPct val="100000"/>
                        </a:lnSpc>
                      </a:pP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преимущественного</a:t>
                      </a:r>
                      <a:r>
                        <a:rPr sz="1600" spc="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приема</a:t>
                      </a:r>
                      <a:r>
                        <a:rPr sz="16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sz="16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обучение</a:t>
                      </a:r>
                      <a:r>
                        <a:rPr sz="1600" spc="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по </a:t>
                      </a: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5" dirty="0">
                          <a:latin typeface="Microsoft Sans Serif"/>
                          <a:cs typeface="Microsoft Sans Serif"/>
                        </a:rPr>
                        <a:t>образовательным</a:t>
                      </a:r>
                      <a:r>
                        <a:rPr sz="16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5" dirty="0">
                          <a:latin typeface="Microsoft Sans Serif"/>
                          <a:cs typeface="Microsoft Sans Serif"/>
                        </a:rPr>
                        <a:t>программам</a:t>
                      </a:r>
                      <a:r>
                        <a:rPr sz="1600" spc="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0" dirty="0">
                          <a:latin typeface="Microsoft Sans Serif"/>
                          <a:cs typeface="Microsoft Sans Serif"/>
                        </a:rPr>
                        <a:t>начального</a:t>
                      </a:r>
                      <a:r>
                        <a:rPr sz="1600" spc="8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0" dirty="0">
                          <a:latin typeface="Microsoft Sans Serif"/>
                          <a:cs typeface="Microsoft Sans Serif"/>
                        </a:rPr>
                        <a:t>общего </a:t>
                      </a:r>
                      <a:r>
                        <a:rPr sz="1600" spc="-40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0" dirty="0">
                          <a:latin typeface="Microsoft Sans Serif"/>
                          <a:cs typeface="Microsoft Sans Serif"/>
                        </a:rPr>
                        <a:t>образования</a:t>
                      </a:r>
                      <a:r>
                        <a:rPr sz="16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6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государственные</a:t>
                      </a:r>
                      <a:r>
                        <a:rPr sz="1600" spc="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0" dirty="0">
                          <a:latin typeface="Microsoft Sans Serif"/>
                          <a:cs typeface="Microsoft Sans Serif"/>
                        </a:rPr>
                        <a:t>образовательные </a:t>
                      </a:r>
                      <a:r>
                        <a:rPr sz="1600" spc="-40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0" dirty="0">
                          <a:latin typeface="Microsoft Sans Serif"/>
                          <a:cs typeface="Microsoft Sans Serif"/>
                        </a:rPr>
                        <a:t>организации</a:t>
                      </a:r>
                      <a:r>
                        <a:rPr sz="1600" spc="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5" dirty="0">
                          <a:latin typeface="Microsoft Sans Serif"/>
                          <a:cs typeface="Microsoft Sans Serif"/>
                        </a:rPr>
                        <a:t>субъектов</a:t>
                      </a:r>
                      <a:r>
                        <a:rPr sz="1600" spc="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5" dirty="0">
                          <a:latin typeface="Microsoft Sans Serif"/>
                          <a:cs typeface="Microsoft Sans Serif"/>
                        </a:rPr>
                        <a:t>Российской</a:t>
                      </a:r>
                      <a:r>
                        <a:rPr sz="1600" spc="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30" dirty="0">
                          <a:latin typeface="Microsoft Sans Serif"/>
                          <a:cs typeface="Microsoft Sans Serif"/>
                        </a:rPr>
                        <a:t>Федерации</a:t>
                      </a:r>
                      <a:r>
                        <a:rPr sz="16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и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муниципальные</a:t>
                      </a:r>
                      <a:r>
                        <a:rPr sz="1600" spc="8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0" dirty="0">
                          <a:latin typeface="Microsoft Sans Serif"/>
                          <a:cs typeface="Microsoft Sans Serif"/>
                        </a:rPr>
                        <a:t>образовательные</a:t>
                      </a:r>
                      <a:r>
                        <a:rPr sz="16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0" dirty="0">
                          <a:latin typeface="Microsoft Sans Serif"/>
                          <a:cs typeface="Microsoft Sans Serif"/>
                        </a:rPr>
                        <a:t>организации</a:t>
                      </a:r>
                      <a:r>
                        <a:rPr sz="1600" b="1" spc="-2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600" b="1" spc="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которых</a:t>
                      </a:r>
                      <a:r>
                        <a:rPr sz="1600" b="1" spc="2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обучаются</a:t>
                      </a:r>
                      <a:r>
                        <a:rPr sz="1600" b="1" spc="5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их</a:t>
                      </a:r>
                      <a:r>
                        <a:rPr sz="1600" b="1" spc="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братья</a:t>
                      </a:r>
                      <a:r>
                        <a:rPr sz="1600" b="1" spc="3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600" b="1" spc="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(или)</a:t>
                      </a:r>
                      <a:r>
                        <a:rPr sz="1600" b="1" spc="3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сестры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Категория</a:t>
                      </a:r>
                      <a:r>
                        <a:rPr sz="1600" b="1" spc="1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граждан: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2075" marR="1841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35" dirty="0">
                          <a:latin typeface="Microsoft Sans Serif"/>
                          <a:cs typeface="Microsoft Sans Serif"/>
                        </a:rPr>
                        <a:t>Ребенок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5" dirty="0">
                          <a:latin typeface="Microsoft Sans Serif"/>
                          <a:cs typeface="Microsoft Sans Serif"/>
                        </a:rPr>
                        <a:t>имеет</a:t>
                      </a:r>
                      <a:r>
                        <a:rPr sz="16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право</a:t>
                      </a:r>
                      <a:r>
                        <a:rPr sz="16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преимущественного</a:t>
                      </a:r>
                      <a:r>
                        <a:rPr sz="1600" spc="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приема</a:t>
                      </a:r>
                      <a:r>
                        <a:rPr sz="16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на </a:t>
                      </a: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обучение</a:t>
                      </a:r>
                      <a:r>
                        <a:rPr sz="1600" spc="8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по</a:t>
                      </a:r>
                      <a:r>
                        <a:rPr sz="16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5" dirty="0">
                          <a:latin typeface="Microsoft Sans Serif"/>
                          <a:cs typeface="Microsoft Sans Serif"/>
                        </a:rPr>
                        <a:t>образовательным</a:t>
                      </a:r>
                      <a:r>
                        <a:rPr sz="16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5" dirty="0">
                          <a:latin typeface="Microsoft Sans Serif"/>
                          <a:cs typeface="Microsoft Sans Serif"/>
                        </a:rPr>
                        <a:t>программам</a:t>
                      </a:r>
                      <a:r>
                        <a:rPr sz="1600" spc="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0" dirty="0">
                          <a:latin typeface="Microsoft Sans Serif"/>
                          <a:cs typeface="Microsoft Sans Serif"/>
                        </a:rPr>
                        <a:t>начального </a:t>
                      </a:r>
                      <a:r>
                        <a:rPr sz="1600" spc="-40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0" dirty="0">
                          <a:latin typeface="Microsoft Sans Serif"/>
                          <a:cs typeface="Microsoft Sans Serif"/>
                        </a:rPr>
                        <a:t>общего</a:t>
                      </a:r>
                      <a:r>
                        <a:rPr sz="16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0" dirty="0">
                          <a:latin typeface="Microsoft Sans Serif"/>
                          <a:cs typeface="Microsoft Sans Serif"/>
                        </a:rPr>
                        <a:t>образования</a:t>
                      </a:r>
                      <a:r>
                        <a:rPr sz="16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6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государственную</a:t>
                      </a:r>
                      <a:r>
                        <a:rPr sz="1600" spc="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или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92075" marR="883285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муниципальную</a:t>
                      </a:r>
                      <a:r>
                        <a:rPr sz="1600" spc="7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0" dirty="0">
                          <a:latin typeface="Microsoft Sans Serif"/>
                          <a:cs typeface="Microsoft Sans Serif"/>
                        </a:rPr>
                        <a:t>образовательную</a:t>
                      </a:r>
                      <a:r>
                        <a:rPr sz="16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0" dirty="0">
                          <a:latin typeface="Microsoft Sans Serif"/>
                          <a:cs typeface="Microsoft Sans Serif"/>
                        </a:rPr>
                        <a:t>организацию, </a:t>
                      </a:r>
                      <a:r>
                        <a:rPr sz="1600" spc="-40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600" b="1" spc="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которой</a:t>
                      </a:r>
                      <a:r>
                        <a:rPr sz="1600" b="1" spc="2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обучаются</a:t>
                      </a:r>
                      <a:r>
                        <a:rPr sz="1600" b="1" spc="7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его</a:t>
                      </a:r>
                      <a:r>
                        <a:rPr sz="1600" b="1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полнородные</a:t>
                      </a:r>
                      <a:r>
                        <a:rPr sz="1600" b="1" spc="1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и </a:t>
                      </a:r>
                      <a:r>
                        <a:rPr sz="1600" b="1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неполнородные</a:t>
                      </a:r>
                      <a:r>
                        <a:rPr sz="1600" b="1" spc="2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брат</a:t>
                      </a:r>
                      <a:r>
                        <a:rPr sz="1600" b="1" spc="2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600" b="1" spc="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(или)</a:t>
                      </a:r>
                      <a:r>
                        <a:rPr sz="1600" b="1" spc="3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сестра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4247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spc="-1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Подтверждающие</a:t>
                      </a:r>
                      <a:r>
                        <a:rPr sz="1600" b="1" spc="4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документы: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77825" marR="396875" indent="-287020">
                        <a:lnSpc>
                          <a:spcPct val="100000"/>
                        </a:lnSpc>
                        <a:buFont typeface="Microsoft Sans Serif"/>
                        <a:buChar char="-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600" b="1" spc="-1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свидетельства</a:t>
                      </a:r>
                      <a:r>
                        <a:rPr sz="1600" b="1" spc="7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600" b="1" spc="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рождении</a:t>
                      </a:r>
                      <a:r>
                        <a:rPr sz="1600" b="1" spc="4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детей</a:t>
                      </a:r>
                      <a:r>
                        <a:rPr sz="1600" b="1" spc="5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или</a:t>
                      </a:r>
                      <a:r>
                        <a:rPr sz="1600" spc="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0" dirty="0">
                          <a:latin typeface="Microsoft Sans Serif"/>
                          <a:cs typeface="Microsoft Sans Serif"/>
                        </a:rPr>
                        <a:t>документ, </a:t>
                      </a:r>
                      <a:r>
                        <a:rPr sz="1600" spc="-40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подтверждающий</a:t>
                      </a:r>
                      <a:r>
                        <a:rPr sz="1600" spc="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родство</a:t>
                      </a:r>
                      <a:r>
                        <a:rPr sz="16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Заявителя</a:t>
                      </a:r>
                      <a:r>
                        <a:rPr sz="16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6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0" dirty="0">
                          <a:latin typeface="Microsoft Sans Serif"/>
                          <a:cs typeface="Microsoft Sans Serif"/>
                        </a:rPr>
                        <a:t>детьми;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Microsoft Sans Serif"/>
                        <a:buChar char="-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600" b="1" spc="-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свидетельство</a:t>
                      </a:r>
                      <a:r>
                        <a:rPr sz="1600" b="1" spc="4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о регистрации</a:t>
                      </a:r>
                      <a:r>
                        <a:rPr sz="1600" b="1" spc="4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детей</a:t>
                      </a:r>
                      <a:r>
                        <a:rPr sz="1600" b="1" spc="3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по</a:t>
                      </a:r>
                      <a:r>
                        <a:rPr sz="16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месту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377825" marR="354965">
                        <a:lnSpc>
                          <a:spcPct val="100000"/>
                        </a:lnSpc>
                      </a:pP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жительства</a:t>
                      </a:r>
                      <a:r>
                        <a:rPr sz="16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или</a:t>
                      </a:r>
                      <a:r>
                        <a:rPr sz="1600" spc="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по</a:t>
                      </a:r>
                      <a:r>
                        <a:rPr sz="16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месту</a:t>
                      </a:r>
                      <a:r>
                        <a:rPr sz="16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пребывания</a:t>
                      </a:r>
                      <a:r>
                        <a:rPr sz="16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или</a:t>
                      </a:r>
                      <a:r>
                        <a:rPr sz="1600" spc="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иной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0" dirty="0">
                          <a:latin typeface="Microsoft Sans Serif"/>
                          <a:cs typeface="Microsoft Sans Serif"/>
                        </a:rPr>
                        <a:t>документ,</a:t>
                      </a:r>
                      <a:r>
                        <a:rPr sz="16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подтверждающий </a:t>
                      </a: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регистрацию </a:t>
                      </a:r>
                      <a:r>
                        <a:rPr sz="1600" spc="-20" dirty="0">
                          <a:latin typeface="Microsoft Sans Serif"/>
                          <a:cs typeface="Microsoft Sans Serif"/>
                        </a:rPr>
                        <a:t>детей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по </a:t>
                      </a:r>
                      <a:r>
                        <a:rPr sz="1600" spc="-40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месту</a:t>
                      </a:r>
                      <a:r>
                        <a:rPr sz="16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жительства</a:t>
                      </a:r>
                      <a:r>
                        <a:rPr sz="16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или</a:t>
                      </a:r>
                      <a:r>
                        <a:rPr sz="1600" spc="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по</a:t>
                      </a:r>
                      <a:r>
                        <a:rPr sz="16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месту</a:t>
                      </a:r>
                      <a:r>
                        <a:rPr sz="1600" spc="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пребывания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spc="-1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Подтверждающие</a:t>
                      </a:r>
                      <a:r>
                        <a:rPr sz="1600" b="1" spc="4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документы: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77190" marR="436880" indent="-285115">
                        <a:lnSpc>
                          <a:spcPct val="100000"/>
                        </a:lnSpc>
                        <a:tabLst>
                          <a:tab pos="378460" algn="l"/>
                        </a:tabLst>
                      </a:pPr>
                      <a:r>
                        <a:rPr sz="1600" spc="-5" dirty="0">
                          <a:solidFill>
                            <a:srgbClr val="4DC2EB"/>
                          </a:solidFill>
                          <a:latin typeface="Microsoft Sans Serif"/>
                          <a:cs typeface="Microsoft Sans Serif"/>
                        </a:rPr>
                        <a:t>-		</a:t>
                      </a:r>
                      <a:r>
                        <a:rPr sz="1600" b="1" spc="-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копия</a:t>
                      </a:r>
                      <a:r>
                        <a:rPr sz="1600" b="1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свидетельства</a:t>
                      </a:r>
                      <a:r>
                        <a:rPr sz="1600" b="1" spc="5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о </a:t>
                      </a:r>
                      <a:r>
                        <a:rPr sz="1600" b="1" spc="-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рождении</a:t>
                      </a:r>
                      <a:r>
                        <a:rPr sz="1600" b="1" spc="2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полнородных </a:t>
                      </a:r>
                      <a:r>
                        <a:rPr sz="1600" spc="-40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6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неполнородных</a:t>
                      </a:r>
                      <a:r>
                        <a:rPr sz="1600" spc="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брата</a:t>
                      </a:r>
                      <a:r>
                        <a:rPr sz="16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6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(или)</a:t>
                      </a:r>
                      <a:r>
                        <a:rPr sz="1600" spc="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сестры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pPr marL="38100">
                <a:lnSpc>
                  <a:spcPts val="2090"/>
                </a:lnSpc>
              </a:pPr>
              <a:t>10</a:t>
            </a:fld>
            <a:endParaRPr spc="-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891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Нормативно-правовые</a:t>
            </a:r>
            <a:r>
              <a:rPr spc="25" dirty="0"/>
              <a:t> </a:t>
            </a:r>
            <a:r>
              <a:rPr spc="-50" dirty="0"/>
              <a:t>акты</a:t>
            </a:r>
            <a:r>
              <a:rPr spc="50" dirty="0"/>
              <a:t> </a:t>
            </a:r>
            <a:r>
              <a:rPr spc="-35" dirty="0"/>
              <a:t>по</a:t>
            </a:r>
            <a:r>
              <a:rPr spc="40" dirty="0"/>
              <a:t> </a:t>
            </a:r>
            <a:r>
              <a:rPr spc="-20" dirty="0"/>
              <a:t>приему</a:t>
            </a:r>
            <a:r>
              <a:rPr spc="50" dirty="0"/>
              <a:t> </a:t>
            </a:r>
            <a:r>
              <a:rPr spc="-40" dirty="0"/>
              <a:t>детей</a:t>
            </a:r>
          </a:p>
        </p:txBody>
      </p:sp>
      <p:sp>
        <p:nvSpPr>
          <p:cNvPr id="3" name="object 3"/>
          <p:cNvSpPr/>
          <p:nvPr/>
        </p:nvSpPr>
        <p:spPr>
          <a:xfrm>
            <a:off x="11280775" y="6314323"/>
            <a:ext cx="295910" cy="291465"/>
          </a:xfrm>
          <a:custGeom>
            <a:avLst/>
            <a:gdLst/>
            <a:ahLst/>
            <a:cxnLst/>
            <a:rect l="l" t="t" r="r" b="b"/>
            <a:pathLst>
              <a:path w="295909" h="291465">
                <a:moveTo>
                  <a:pt x="292870" y="0"/>
                </a:moveTo>
                <a:lnTo>
                  <a:pt x="156704" y="85618"/>
                </a:lnTo>
                <a:lnTo>
                  <a:pt x="151380" y="89440"/>
                </a:lnTo>
                <a:lnTo>
                  <a:pt x="144533" y="89440"/>
                </a:lnTo>
                <a:lnTo>
                  <a:pt x="139208" y="85618"/>
                </a:lnTo>
                <a:lnTo>
                  <a:pt x="3042" y="0"/>
                </a:lnTo>
                <a:lnTo>
                  <a:pt x="0" y="1528"/>
                </a:lnTo>
                <a:lnTo>
                  <a:pt x="0" y="199515"/>
                </a:lnTo>
                <a:lnTo>
                  <a:pt x="1521" y="201044"/>
                </a:lnTo>
                <a:lnTo>
                  <a:pt x="139208" y="287426"/>
                </a:lnTo>
                <a:lnTo>
                  <a:pt x="144533" y="291249"/>
                </a:lnTo>
                <a:lnTo>
                  <a:pt x="151380" y="291249"/>
                </a:lnTo>
                <a:lnTo>
                  <a:pt x="156704" y="287426"/>
                </a:lnTo>
                <a:lnTo>
                  <a:pt x="294392" y="201044"/>
                </a:lnTo>
                <a:lnTo>
                  <a:pt x="295913" y="199515"/>
                </a:lnTo>
                <a:lnTo>
                  <a:pt x="295913" y="1528"/>
                </a:lnTo>
                <a:lnTo>
                  <a:pt x="292870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171" y="576227"/>
            <a:ext cx="341630" cy="292100"/>
          </a:xfrm>
          <a:custGeom>
            <a:avLst/>
            <a:gdLst/>
            <a:ahLst/>
            <a:cxnLst/>
            <a:rect l="l" t="t" r="r" b="b"/>
            <a:pathLst>
              <a:path w="341630" h="292100">
                <a:moveTo>
                  <a:pt x="256406" y="0"/>
                </a:moveTo>
                <a:lnTo>
                  <a:pt x="208659" y="12712"/>
                </a:lnTo>
                <a:lnTo>
                  <a:pt x="174742" y="46466"/>
                </a:lnTo>
                <a:lnTo>
                  <a:pt x="172986" y="49972"/>
                </a:lnTo>
                <a:lnTo>
                  <a:pt x="168596" y="49972"/>
                </a:lnTo>
                <a:lnTo>
                  <a:pt x="132923" y="12712"/>
                </a:lnTo>
                <a:lnTo>
                  <a:pt x="85176" y="0"/>
                </a:lnTo>
                <a:lnTo>
                  <a:pt x="62976" y="3095"/>
                </a:lnTo>
                <a:lnTo>
                  <a:pt x="23187" y="24411"/>
                </a:lnTo>
                <a:lnTo>
                  <a:pt x="0" y="54356"/>
                </a:lnTo>
                <a:lnTo>
                  <a:pt x="0" y="284938"/>
                </a:lnTo>
                <a:lnTo>
                  <a:pt x="5268" y="286692"/>
                </a:lnTo>
                <a:lnTo>
                  <a:pt x="7902" y="283185"/>
                </a:lnTo>
                <a:lnTo>
                  <a:pt x="22940" y="266527"/>
                </a:lnTo>
                <a:lnTo>
                  <a:pt x="41270" y="253815"/>
                </a:lnTo>
                <a:lnTo>
                  <a:pt x="62235" y="245705"/>
                </a:lnTo>
                <a:lnTo>
                  <a:pt x="85176" y="242856"/>
                </a:lnTo>
                <a:lnTo>
                  <a:pt x="109900" y="246157"/>
                </a:lnTo>
                <a:lnTo>
                  <a:pt x="132154" y="255459"/>
                </a:lnTo>
                <a:lnTo>
                  <a:pt x="151116" y="269856"/>
                </a:lnTo>
                <a:lnTo>
                  <a:pt x="168596" y="291952"/>
                </a:lnTo>
                <a:lnTo>
                  <a:pt x="172986" y="291952"/>
                </a:lnTo>
                <a:lnTo>
                  <a:pt x="190466" y="269856"/>
                </a:lnTo>
                <a:lnTo>
                  <a:pt x="209428" y="255459"/>
                </a:lnTo>
                <a:lnTo>
                  <a:pt x="231682" y="246157"/>
                </a:lnTo>
                <a:lnTo>
                  <a:pt x="256406" y="242856"/>
                </a:lnTo>
                <a:lnTo>
                  <a:pt x="279347" y="245705"/>
                </a:lnTo>
                <a:lnTo>
                  <a:pt x="300312" y="253815"/>
                </a:lnTo>
                <a:lnTo>
                  <a:pt x="318642" y="266527"/>
                </a:lnTo>
                <a:lnTo>
                  <a:pt x="333680" y="283185"/>
                </a:lnTo>
                <a:lnTo>
                  <a:pt x="336314" y="286692"/>
                </a:lnTo>
                <a:lnTo>
                  <a:pt x="341582" y="284938"/>
                </a:lnTo>
                <a:lnTo>
                  <a:pt x="341582" y="55233"/>
                </a:lnTo>
                <a:lnTo>
                  <a:pt x="340704" y="50849"/>
                </a:lnTo>
                <a:lnTo>
                  <a:pt x="323581" y="28109"/>
                </a:lnTo>
                <a:lnTo>
                  <a:pt x="304483" y="13150"/>
                </a:lnTo>
                <a:lnTo>
                  <a:pt x="281762" y="3452"/>
                </a:lnTo>
                <a:lnTo>
                  <a:pt x="256406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8162" y="1196975"/>
            <a:ext cx="11103610" cy="0"/>
          </a:xfrm>
          <a:custGeom>
            <a:avLst/>
            <a:gdLst/>
            <a:ahLst/>
            <a:cxnLst/>
            <a:rect l="l" t="t" r="r" b="b"/>
            <a:pathLst>
              <a:path w="11103610">
                <a:moveTo>
                  <a:pt x="0" y="0"/>
                </a:moveTo>
                <a:lnTo>
                  <a:pt x="11103038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8162" y="6165850"/>
            <a:ext cx="11103610" cy="0"/>
          </a:xfrm>
          <a:custGeom>
            <a:avLst/>
            <a:gdLst/>
            <a:ahLst/>
            <a:cxnLst/>
            <a:rect l="l" t="t" r="r" b="b"/>
            <a:pathLst>
              <a:path w="11103610">
                <a:moveTo>
                  <a:pt x="0" y="0"/>
                </a:moveTo>
                <a:lnTo>
                  <a:pt x="11103038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88670" y="1407667"/>
            <a:ext cx="11017885" cy="4086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16965">
              <a:lnSpc>
                <a:spcPct val="100000"/>
              </a:lnSpc>
              <a:spcBef>
                <a:spcPts val="100"/>
              </a:spcBef>
              <a:buClr>
                <a:srgbClr val="4DC2EB"/>
              </a:buClr>
              <a:buFont typeface="Arial"/>
              <a:buAutoNum type="arabicPeriod"/>
              <a:tabLst>
                <a:tab pos="267335" algn="l"/>
                <a:tab pos="7866380" algn="l"/>
              </a:tabLst>
            </a:pPr>
            <a:r>
              <a:rPr sz="1800" spc="-10" dirty="0">
                <a:latin typeface="Microsoft Sans Serif"/>
                <a:cs typeface="Microsoft Sans Serif"/>
              </a:rPr>
              <a:t>Постановление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Администрации </a:t>
            </a:r>
            <a:r>
              <a:rPr sz="1800" spc="-125" dirty="0">
                <a:latin typeface="Microsoft Sans Serif"/>
                <a:cs typeface="Microsoft Sans Serif"/>
              </a:rPr>
              <a:t>г.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Перми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от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15.02.2021</a:t>
            </a:r>
            <a:r>
              <a:rPr sz="1800" spc="55" dirty="0">
                <a:latin typeface="Microsoft Sans Serif"/>
                <a:cs typeface="Microsoft Sans Serif"/>
              </a:rPr>
              <a:t> </a:t>
            </a:r>
            <a:r>
              <a:rPr sz="1800" spc="40" dirty="0">
                <a:latin typeface="Microsoft Sans Serif"/>
                <a:cs typeface="Microsoft Sans Serif"/>
              </a:rPr>
              <a:t>№70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«Об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утверждении</a:t>
            </a:r>
            <a:r>
              <a:rPr sz="1800" spc="5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Подходов</a:t>
            </a:r>
            <a:r>
              <a:rPr sz="1800" spc="50" dirty="0">
                <a:latin typeface="Microsoft Sans Serif"/>
                <a:cs typeface="Microsoft Sans Serif"/>
              </a:rPr>
              <a:t> </a:t>
            </a:r>
            <a:r>
              <a:rPr sz="1800" spc="-114" dirty="0">
                <a:latin typeface="Microsoft Sans Serif"/>
                <a:cs typeface="Microsoft Sans Serif"/>
              </a:rPr>
              <a:t>к </a:t>
            </a:r>
            <a:r>
              <a:rPr sz="1800" spc="-459" dirty="0">
                <a:latin typeface="Microsoft Sans Serif"/>
                <a:cs typeface="Microsoft Sans Serif"/>
              </a:rPr>
              <a:t> </a:t>
            </a:r>
            <a:r>
              <a:rPr sz="1800" spc="-45" dirty="0">
                <a:latin typeface="Microsoft Sans Serif"/>
                <a:cs typeface="Microsoft Sans Serif"/>
              </a:rPr>
              <a:t>закр</a:t>
            </a:r>
            <a:r>
              <a:rPr sz="1800" spc="-50" dirty="0">
                <a:latin typeface="Microsoft Sans Serif"/>
                <a:cs typeface="Microsoft Sans Serif"/>
              </a:rPr>
              <a:t>е</a:t>
            </a:r>
            <a:r>
              <a:rPr sz="1800" spc="-5" dirty="0">
                <a:latin typeface="Microsoft Sans Serif"/>
                <a:cs typeface="Microsoft Sans Serif"/>
              </a:rPr>
              <a:t>плению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90" dirty="0">
                <a:latin typeface="Microsoft Sans Serif"/>
                <a:cs typeface="Microsoft Sans Serif"/>
              </a:rPr>
              <a:t>к</a:t>
            </a:r>
            <a:r>
              <a:rPr sz="1800" spc="-30" dirty="0">
                <a:latin typeface="Microsoft Sans Serif"/>
                <a:cs typeface="Microsoft Sans Serif"/>
              </a:rPr>
              <a:t>онкр</a:t>
            </a:r>
            <a:r>
              <a:rPr sz="1800" spc="-95" dirty="0">
                <a:latin typeface="Microsoft Sans Serif"/>
                <a:cs typeface="Microsoft Sans Serif"/>
              </a:rPr>
              <a:t>е</a:t>
            </a:r>
            <a:r>
              <a:rPr sz="1800" spc="-5" dirty="0">
                <a:latin typeface="Microsoft Sans Serif"/>
                <a:cs typeface="Microsoft Sans Serif"/>
              </a:rPr>
              <a:t>тн</a:t>
            </a:r>
            <a:r>
              <a:rPr sz="1800" dirty="0">
                <a:latin typeface="Microsoft Sans Serif"/>
                <a:cs typeface="Microsoft Sans Serif"/>
              </a:rPr>
              <a:t>ых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т</a:t>
            </a:r>
            <a:r>
              <a:rPr sz="1800" spc="-5" dirty="0">
                <a:latin typeface="Microsoft Sans Serif"/>
                <a:cs typeface="Microsoft Sans Serif"/>
              </a:rPr>
              <a:t>е</a:t>
            </a:r>
            <a:r>
              <a:rPr sz="1800" spc="-10" dirty="0">
                <a:latin typeface="Microsoft Sans Serif"/>
                <a:cs typeface="Microsoft Sans Serif"/>
              </a:rPr>
              <a:t>рри</a:t>
            </a:r>
            <a:r>
              <a:rPr sz="1800" spc="-30" dirty="0">
                <a:latin typeface="Microsoft Sans Serif"/>
                <a:cs typeface="Microsoft Sans Serif"/>
              </a:rPr>
              <a:t>т</a:t>
            </a:r>
            <a:r>
              <a:rPr sz="1800" spc="-5" dirty="0">
                <a:latin typeface="Microsoft Sans Serif"/>
                <a:cs typeface="Microsoft Sans Serif"/>
              </a:rPr>
              <a:t>о</a:t>
            </a:r>
            <a:r>
              <a:rPr sz="1800" spc="-10" dirty="0">
                <a:latin typeface="Microsoft Sans Serif"/>
                <a:cs typeface="Microsoft Sans Serif"/>
              </a:rPr>
              <a:t>р</a:t>
            </a:r>
            <a:r>
              <a:rPr sz="1800" spc="-5" dirty="0">
                <a:latin typeface="Microsoft Sans Serif"/>
                <a:cs typeface="Microsoft Sans Serif"/>
              </a:rPr>
              <a:t>ий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75" dirty="0">
                <a:latin typeface="Microsoft Sans Serif"/>
                <a:cs typeface="Microsoft Sans Serif"/>
              </a:rPr>
              <a:t>г</a:t>
            </a:r>
            <a:r>
              <a:rPr sz="1800" spc="-5" dirty="0">
                <a:latin typeface="Microsoft Sans Serif"/>
                <a:cs typeface="Microsoft Sans Serif"/>
              </a:rPr>
              <a:t>о</a:t>
            </a:r>
            <a:r>
              <a:rPr sz="1800" spc="-10" dirty="0">
                <a:latin typeface="Microsoft Sans Serif"/>
                <a:cs typeface="Microsoft Sans Serif"/>
              </a:rPr>
              <a:t>р</a:t>
            </a:r>
            <a:r>
              <a:rPr sz="1800" spc="-45" dirty="0">
                <a:latin typeface="Microsoft Sans Serif"/>
                <a:cs typeface="Microsoft Sans Serif"/>
              </a:rPr>
              <a:t>о</a:t>
            </a:r>
            <a:r>
              <a:rPr sz="1800" dirty="0">
                <a:latin typeface="Microsoft Sans Serif"/>
                <a:cs typeface="Microsoft Sans Serif"/>
              </a:rPr>
              <a:t>да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Пе</a:t>
            </a:r>
            <a:r>
              <a:rPr sz="1800" spc="-15" dirty="0">
                <a:latin typeface="Microsoft Sans Serif"/>
                <a:cs typeface="Microsoft Sans Serif"/>
              </a:rPr>
              <a:t>р</a:t>
            </a:r>
            <a:r>
              <a:rPr sz="1800" spc="-25" dirty="0">
                <a:latin typeface="Microsoft Sans Serif"/>
                <a:cs typeface="Microsoft Sans Serif"/>
              </a:rPr>
              <a:t>ми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75" dirty="0">
                <a:latin typeface="Microsoft Sans Serif"/>
                <a:cs typeface="Microsoft Sans Serif"/>
              </a:rPr>
              <a:t>з</a:t>
            </a:r>
            <a:r>
              <a:rPr sz="1800" dirty="0">
                <a:latin typeface="Microsoft Sans Serif"/>
                <a:cs typeface="Microsoft Sans Serif"/>
              </a:rPr>
              <a:t>а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35" dirty="0">
                <a:latin typeface="Microsoft Sans Serif"/>
                <a:cs typeface="Microsoft Sans Serif"/>
              </a:rPr>
              <a:t>м</a:t>
            </a:r>
            <a:r>
              <a:rPr sz="1800" spc="-25" dirty="0">
                <a:latin typeface="Microsoft Sans Serif"/>
                <a:cs typeface="Microsoft Sans Serif"/>
              </a:rPr>
              <a:t>у</a:t>
            </a:r>
            <a:r>
              <a:rPr sz="1800" spc="-10" dirty="0">
                <a:latin typeface="Microsoft Sans Serif"/>
                <a:cs typeface="Microsoft Sans Serif"/>
              </a:rPr>
              <a:t>ниц</a:t>
            </a:r>
            <a:r>
              <a:rPr sz="1800" dirty="0">
                <a:latin typeface="Microsoft Sans Serif"/>
                <a:cs typeface="Microsoft Sans Serif"/>
              </a:rPr>
              <a:t>и</a:t>
            </a:r>
            <a:r>
              <a:rPr sz="1800" spc="-15" dirty="0">
                <a:latin typeface="Microsoft Sans Serif"/>
                <a:cs typeface="Microsoft Sans Serif"/>
              </a:rPr>
              <a:t>п</a:t>
            </a:r>
            <a:r>
              <a:rPr sz="1800" spc="-25" dirty="0">
                <a:latin typeface="Microsoft Sans Serif"/>
                <a:cs typeface="Microsoft Sans Serif"/>
              </a:rPr>
              <a:t>а</a:t>
            </a:r>
            <a:r>
              <a:rPr sz="1800" spc="20" dirty="0">
                <a:latin typeface="Microsoft Sans Serif"/>
                <a:cs typeface="Microsoft Sans Serif"/>
              </a:rPr>
              <a:t>л</a:t>
            </a:r>
            <a:r>
              <a:rPr sz="1800" spc="-15" dirty="0">
                <a:latin typeface="Microsoft Sans Serif"/>
                <a:cs typeface="Microsoft Sans Serif"/>
              </a:rPr>
              <a:t>ьными</a:t>
            </a:r>
            <a:r>
              <a:rPr sz="1800" dirty="0">
                <a:latin typeface="Microsoft Sans Serif"/>
                <a:cs typeface="Microsoft Sans Serif"/>
              </a:rPr>
              <a:t>	</a:t>
            </a:r>
            <a:r>
              <a:rPr sz="1800" spc="-10" dirty="0">
                <a:latin typeface="Microsoft Sans Serif"/>
                <a:cs typeface="Microsoft Sans Serif"/>
              </a:rPr>
              <a:t>об</a:t>
            </a:r>
            <a:r>
              <a:rPr sz="1800" spc="-15" dirty="0">
                <a:latin typeface="Microsoft Sans Serif"/>
                <a:cs typeface="Microsoft Sans Serif"/>
              </a:rPr>
              <a:t>р</a:t>
            </a:r>
            <a:r>
              <a:rPr sz="1800" spc="-30" dirty="0">
                <a:latin typeface="Microsoft Sans Serif"/>
                <a:cs typeface="Microsoft Sans Serif"/>
              </a:rPr>
              <a:t>а</a:t>
            </a:r>
            <a:r>
              <a:rPr sz="1800" spc="-100" dirty="0">
                <a:latin typeface="Microsoft Sans Serif"/>
                <a:cs typeface="Microsoft Sans Serif"/>
              </a:rPr>
              <a:t>з</a:t>
            </a:r>
            <a:r>
              <a:rPr sz="1800" spc="-5" dirty="0">
                <a:latin typeface="Microsoft Sans Serif"/>
                <a:cs typeface="Microsoft Sans Serif"/>
              </a:rPr>
              <a:t>о</a:t>
            </a:r>
            <a:r>
              <a:rPr sz="1800" spc="-30" dirty="0">
                <a:latin typeface="Microsoft Sans Serif"/>
                <a:cs typeface="Microsoft Sans Serif"/>
              </a:rPr>
              <a:t>в</a:t>
            </a:r>
            <a:r>
              <a:rPr sz="1800" spc="-45" dirty="0">
                <a:latin typeface="Microsoft Sans Serif"/>
                <a:cs typeface="Microsoft Sans Serif"/>
              </a:rPr>
              <a:t>а</a:t>
            </a:r>
            <a:r>
              <a:rPr sz="1800" spc="-20" dirty="0">
                <a:latin typeface="Microsoft Sans Serif"/>
                <a:cs typeface="Microsoft Sans Serif"/>
              </a:rPr>
              <a:t>т</a:t>
            </a:r>
            <a:r>
              <a:rPr sz="1800" spc="-70" dirty="0">
                <a:latin typeface="Microsoft Sans Serif"/>
                <a:cs typeface="Microsoft Sans Serif"/>
              </a:rPr>
              <a:t>е</a:t>
            </a:r>
            <a:r>
              <a:rPr sz="1800" spc="20" dirty="0">
                <a:latin typeface="Microsoft Sans Serif"/>
                <a:cs typeface="Microsoft Sans Serif"/>
              </a:rPr>
              <a:t>л</a:t>
            </a:r>
            <a:r>
              <a:rPr sz="1800" spc="-15" dirty="0">
                <a:latin typeface="Microsoft Sans Serif"/>
                <a:cs typeface="Microsoft Sans Serif"/>
              </a:rPr>
              <a:t>ьными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tabLst>
                <a:tab pos="7019290" algn="l"/>
              </a:tabLst>
            </a:pPr>
            <a:r>
              <a:rPr sz="1800" spc="-20" dirty="0">
                <a:latin typeface="Microsoft Sans Serif"/>
                <a:cs typeface="Microsoft Sans Serif"/>
              </a:rPr>
              <a:t>учреждениями,</a:t>
            </a:r>
            <a:r>
              <a:rPr sz="1800" spc="6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подведомственными</a:t>
            </a:r>
            <a:r>
              <a:rPr sz="1800" spc="4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департаменту</a:t>
            </a:r>
            <a:r>
              <a:rPr sz="1800" spc="4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образования	</a:t>
            </a:r>
            <a:r>
              <a:rPr sz="1800" spc="-10" dirty="0">
                <a:latin typeface="Microsoft Sans Serif"/>
                <a:cs typeface="Microsoft Sans Serif"/>
              </a:rPr>
              <a:t>администрации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города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Перми»</a:t>
            </a:r>
            <a:endParaRPr sz="1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50">
              <a:latin typeface="Microsoft Sans Serif"/>
              <a:cs typeface="Microsoft Sans Serif"/>
            </a:endParaRPr>
          </a:p>
          <a:p>
            <a:pPr marL="12700" marR="30480">
              <a:lnSpc>
                <a:spcPct val="100000"/>
              </a:lnSpc>
              <a:buClr>
                <a:srgbClr val="4DC2EB"/>
              </a:buClr>
              <a:buFont typeface="Arial"/>
              <a:buAutoNum type="arabicPeriod" startAt="2"/>
              <a:tabLst>
                <a:tab pos="267335" algn="l"/>
                <a:tab pos="6319520" algn="l"/>
              </a:tabLst>
            </a:pPr>
            <a:r>
              <a:rPr sz="1800" spc="-10" dirty="0">
                <a:latin typeface="Microsoft Sans Serif"/>
                <a:cs typeface="Microsoft Sans Serif"/>
              </a:rPr>
              <a:t>Постановление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Администрации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spc="-125" dirty="0">
                <a:latin typeface="Microsoft Sans Serif"/>
                <a:cs typeface="Microsoft Sans Serif"/>
              </a:rPr>
              <a:t>г.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Перми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от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30.08.2019</a:t>
            </a:r>
            <a:r>
              <a:rPr sz="1800" spc="55" dirty="0">
                <a:latin typeface="Microsoft Sans Serif"/>
                <a:cs typeface="Microsoft Sans Serif"/>
              </a:rPr>
              <a:t> </a:t>
            </a:r>
            <a:r>
              <a:rPr sz="1800" spc="130" dirty="0">
                <a:latin typeface="Microsoft Sans Serif"/>
                <a:cs typeface="Microsoft Sans Serif"/>
              </a:rPr>
              <a:t>№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515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«Об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утверждении</a:t>
            </a:r>
            <a:r>
              <a:rPr sz="1800" spc="5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Административного </a:t>
            </a:r>
            <a:r>
              <a:rPr sz="1800" spc="-46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регламента</a:t>
            </a:r>
            <a:r>
              <a:rPr sz="1800" spc="5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предоставления</a:t>
            </a:r>
            <a:r>
              <a:rPr sz="1800" spc="5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департаментом</a:t>
            </a:r>
            <a:r>
              <a:rPr sz="1800" spc="7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образования	</a:t>
            </a:r>
            <a:r>
              <a:rPr sz="1800" spc="-10" dirty="0">
                <a:latin typeface="Microsoft Sans Serif"/>
                <a:cs typeface="Microsoft Sans Serif"/>
              </a:rPr>
              <a:t>администрации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города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Перми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Microsoft Sans Serif"/>
                <a:cs typeface="Microsoft Sans Serif"/>
              </a:rPr>
              <a:t>муниципальной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услуги</a:t>
            </a:r>
            <a:r>
              <a:rPr sz="1800" spc="9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«Зачисление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в</a:t>
            </a:r>
            <a:r>
              <a:rPr sz="1800" spc="45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образовательные</a:t>
            </a:r>
            <a:r>
              <a:rPr sz="1800" spc="6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организации,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реализующие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программу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20" dirty="0">
                <a:latin typeface="Microsoft Sans Serif"/>
                <a:cs typeface="Microsoft Sans Serif"/>
              </a:rPr>
              <a:t>начального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общего,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основного</a:t>
            </a:r>
            <a:r>
              <a:rPr sz="1800" spc="4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общего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и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среднего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общего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образования,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расположенные</a:t>
            </a:r>
            <a:r>
              <a:rPr sz="1800" spc="4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на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территории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800" spc="-25" dirty="0">
                <a:latin typeface="Microsoft Sans Serif"/>
                <a:cs typeface="Microsoft Sans Serif"/>
              </a:rPr>
              <a:t>города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Перми»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(ред.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от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24.06.2021)</a:t>
            </a:r>
            <a:r>
              <a:rPr sz="1800" spc="4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(</a:t>
            </a:r>
            <a:r>
              <a:rPr sz="1800" i="1" spc="-5" dirty="0">
                <a:latin typeface="Arial"/>
                <a:cs typeface="Arial"/>
              </a:rPr>
              <a:t>на</a:t>
            </a:r>
            <a:r>
              <a:rPr sz="1800" i="1" spc="-10" dirty="0">
                <a:latin typeface="Arial"/>
                <a:cs typeface="Arial"/>
              </a:rPr>
              <a:t> согласовании</a:t>
            </a:r>
            <a:r>
              <a:rPr sz="1800" spc="-10" dirty="0">
                <a:latin typeface="Microsoft Sans Serif"/>
                <a:cs typeface="Microsoft Sans Serif"/>
              </a:rPr>
              <a:t>)</a:t>
            </a:r>
            <a:endParaRPr sz="1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50">
              <a:latin typeface="Microsoft Sans Serif"/>
              <a:cs typeface="Microsoft Sans Serif"/>
            </a:endParaRPr>
          </a:p>
          <a:p>
            <a:pPr marL="266700" indent="-254635">
              <a:lnSpc>
                <a:spcPct val="100000"/>
              </a:lnSpc>
              <a:spcBef>
                <a:spcPts val="5"/>
              </a:spcBef>
              <a:buClr>
                <a:srgbClr val="4DC2EB"/>
              </a:buClr>
              <a:buFont typeface="Arial"/>
              <a:buAutoNum type="arabicPeriod" startAt="3"/>
              <a:tabLst>
                <a:tab pos="267335" algn="l"/>
              </a:tabLst>
            </a:pPr>
            <a:r>
              <a:rPr sz="1800" spc="-10" dirty="0">
                <a:latin typeface="Microsoft Sans Serif"/>
                <a:cs typeface="Microsoft Sans Serif"/>
              </a:rPr>
              <a:t>Постановление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Администрации </a:t>
            </a:r>
            <a:r>
              <a:rPr sz="1800" spc="-125" dirty="0">
                <a:latin typeface="Microsoft Sans Serif"/>
                <a:cs typeface="Microsoft Sans Serif"/>
              </a:rPr>
              <a:t>г.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Перми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от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04.03.2014</a:t>
            </a:r>
            <a:r>
              <a:rPr sz="1800" spc="50" dirty="0">
                <a:latin typeface="Microsoft Sans Serif"/>
                <a:cs typeface="Microsoft Sans Serif"/>
              </a:rPr>
              <a:t> </a:t>
            </a:r>
            <a:r>
              <a:rPr sz="1800" spc="130" dirty="0">
                <a:latin typeface="Microsoft Sans Serif"/>
                <a:cs typeface="Microsoft Sans Serif"/>
              </a:rPr>
              <a:t>№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135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«Об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утверждении</a:t>
            </a:r>
            <a:r>
              <a:rPr sz="1800" spc="5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Перечня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tabLst>
                <a:tab pos="7264400" algn="l"/>
                <a:tab pos="8848725" algn="l"/>
              </a:tabLst>
            </a:pPr>
            <a:r>
              <a:rPr sz="1800" spc="-20" dirty="0">
                <a:latin typeface="Microsoft Sans Serif"/>
                <a:cs typeface="Microsoft Sans Serif"/>
              </a:rPr>
              <a:t>подведомственных</a:t>
            </a:r>
            <a:r>
              <a:rPr sz="1800" spc="9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муниципальных</a:t>
            </a:r>
            <a:r>
              <a:rPr sz="1800" spc="6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образовательных</a:t>
            </a:r>
            <a:r>
              <a:rPr sz="1800" spc="9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учреждений,	реализующих	</a:t>
            </a:r>
            <a:r>
              <a:rPr sz="1800" spc="-20" dirty="0">
                <a:latin typeface="Microsoft Sans Serif"/>
                <a:cs typeface="Microsoft Sans Serif"/>
              </a:rPr>
              <a:t>программу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tabLst>
                <a:tab pos="7640955" algn="l"/>
              </a:tabLst>
            </a:pPr>
            <a:r>
              <a:rPr sz="1800" spc="-20" dirty="0">
                <a:latin typeface="Microsoft Sans Serif"/>
                <a:cs typeface="Microsoft Sans Serif"/>
              </a:rPr>
              <a:t>начального</a:t>
            </a:r>
            <a:r>
              <a:rPr sz="1800" spc="4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общего,</a:t>
            </a:r>
            <a:r>
              <a:rPr sz="1800" spc="4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основного</a:t>
            </a:r>
            <a:r>
              <a:rPr sz="1800" spc="6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общего,</a:t>
            </a:r>
            <a:r>
              <a:rPr sz="1800" spc="4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среднего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общего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образования,	закрепленных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40" dirty="0">
                <a:latin typeface="Microsoft Sans Serif"/>
                <a:cs typeface="Microsoft Sans Serif"/>
              </a:rPr>
              <a:t>за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35" dirty="0">
                <a:latin typeface="Microsoft Sans Serif"/>
                <a:cs typeface="Microsoft Sans Serif"/>
              </a:rPr>
              <a:t>конкретными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800" spc="-15" dirty="0">
                <a:latin typeface="Microsoft Sans Serif"/>
                <a:cs typeface="Microsoft Sans Serif"/>
              </a:rPr>
              <a:t>территориями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города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Перми»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(ред.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от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10.03.2022)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pPr marL="38100">
                <a:lnSpc>
                  <a:spcPts val="2090"/>
                </a:lnSpc>
              </a:pPr>
              <a:t>11</a:t>
            </a:fld>
            <a:endParaRPr spc="-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5462" y="105867"/>
            <a:ext cx="1112901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7565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Изменения</a:t>
            </a:r>
            <a:r>
              <a:rPr spc="-10" dirty="0"/>
              <a:t> </a:t>
            </a:r>
            <a:r>
              <a:rPr dirty="0"/>
              <a:t>в</a:t>
            </a:r>
            <a:r>
              <a:rPr spc="10" dirty="0"/>
              <a:t> </a:t>
            </a:r>
            <a:r>
              <a:rPr spc="-15" dirty="0"/>
              <a:t>части</a:t>
            </a:r>
          </a:p>
          <a:p>
            <a:pPr marL="12700">
              <a:lnSpc>
                <a:spcPct val="100000"/>
              </a:lnSpc>
              <a:tabLst>
                <a:tab pos="837565" algn="l"/>
                <a:tab pos="11115675" algn="l"/>
              </a:tabLst>
            </a:pPr>
            <a:r>
              <a:rPr u="heavy" dirty="0">
                <a:uFill>
                  <a:solidFill>
                    <a:srgbClr val="BEBEBE"/>
                  </a:solidFill>
                </a:uFill>
                <a:latin typeface="Times New Roman"/>
                <a:cs typeface="Times New Roman"/>
              </a:rPr>
              <a:t> 	</a:t>
            </a:r>
            <a:r>
              <a:rPr u="heavy" spc="-35" dirty="0">
                <a:uFill>
                  <a:solidFill>
                    <a:srgbClr val="BEBEBE"/>
                  </a:solidFill>
                </a:uFill>
              </a:rPr>
              <a:t>первоочередного</a:t>
            </a:r>
            <a:r>
              <a:rPr u="heavy" spc="15" dirty="0">
                <a:uFill>
                  <a:solidFill>
                    <a:srgbClr val="BEBEBE"/>
                  </a:solidFill>
                </a:uFill>
              </a:rPr>
              <a:t> </a:t>
            </a:r>
            <a:r>
              <a:rPr u="heavy" spc="-20" dirty="0">
                <a:uFill>
                  <a:solidFill>
                    <a:srgbClr val="BEBEBE"/>
                  </a:solidFill>
                </a:uFill>
              </a:rPr>
              <a:t>права</a:t>
            </a:r>
            <a:r>
              <a:rPr u="heavy" spc="35" dirty="0">
                <a:uFill>
                  <a:solidFill>
                    <a:srgbClr val="BEBEBE"/>
                  </a:solidFill>
                </a:uFill>
              </a:rPr>
              <a:t> </a:t>
            </a:r>
            <a:r>
              <a:rPr u="heavy" spc="-10" dirty="0">
                <a:uFill>
                  <a:solidFill>
                    <a:srgbClr val="BEBEBE"/>
                  </a:solidFill>
                </a:uFill>
              </a:rPr>
              <a:t>на</a:t>
            </a:r>
            <a:r>
              <a:rPr u="heavy" spc="30" dirty="0">
                <a:uFill>
                  <a:solidFill>
                    <a:srgbClr val="BEBEBE"/>
                  </a:solidFill>
                </a:uFill>
              </a:rPr>
              <a:t> </a:t>
            </a:r>
            <a:r>
              <a:rPr u="heavy" spc="-30" dirty="0">
                <a:uFill>
                  <a:solidFill>
                    <a:srgbClr val="BEBEBE"/>
                  </a:solidFill>
                </a:uFill>
              </a:rPr>
              <a:t>прием</a:t>
            </a:r>
            <a:r>
              <a:rPr u="heavy" spc="40" dirty="0">
                <a:uFill>
                  <a:solidFill>
                    <a:srgbClr val="BEBEBE"/>
                  </a:solidFill>
                </a:uFill>
              </a:rPr>
              <a:t> </a:t>
            </a:r>
            <a:r>
              <a:rPr u="heavy" dirty="0">
                <a:uFill>
                  <a:solidFill>
                    <a:srgbClr val="BEBEBE"/>
                  </a:solidFill>
                </a:uFill>
              </a:rPr>
              <a:t>в</a:t>
            </a:r>
            <a:r>
              <a:rPr u="heavy" spc="25" dirty="0">
                <a:uFill>
                  <a:solidFill>
                    <a:srgbClr val="BEBEBE"/>
                  </a:solidFill>
                </a:uFill>
              </a:rPr>
              <a:t> </a:t>
            </a:r>
            <a:r>
              <a:rPr u="heavy" spc="-55" dirty="0">
                <a:uFill>
                  <a:solidFill>
                    <a:srgbClr val="BEBEBE"/>
                  </a:solidFill>
                </a:uFill>
              </a:rPr>
              <a:t>ОУ	</a:t>
            </a:r>
          </a:p>
        </p:txBody>
      </p:sp>
      <p:sp>
        <p:nvSpPr>
          <p:cNvPr id="3" name="object 3"/>
          <p:cNvSpPr/>
          <p:nvPr/>
        </p:nvSpPr>
        <p:spPr>
          <a:xfrm>
            <a:off x="11280775" y="6314323"/>
            <a:ext cx="295910" cy="291465"/>
          </a:xfrm>
          <a:custGeom>
            <a:avLst/>
            <a:gdLst/>
            <a:ahLst/>
            <a:cxnLst/>
            <a:rect l="l" t="t" r="r" b="b"/>
            <a:pathLst>
              <a:path w="295909" h="291465">
                <a:moveTo>
                  <a:pt x="292870" y="0"/>
                </a:moveTo>
                <a:lnTo>
                  <a:pt x="156704" y="85618"/>
                </a:lnTo>
                <a:lnTo>
                  <a:pt x="151380" y="89440"/>
                </a:lnTo>
                <a:lnTo>
                  <a:pt x="144533" y="89440"/>
                </a:lnTo>
                <a:lnTo>
                  <a:pt x="139208" y="85618"/>
                </a:lnTo>
                <a:lnTo>
                  <a:pt x="3042" y="0"/>
                </a:lnTo>
                <a:lnTo>
                  <a:pt x="0" y="1528"/>
                </a:lnTo>
                <a:lnTo>
                  <a:pt x="0" y="199515"/>
                </a:lnTo>
                <a:lnTo>
                  <a:pt x="1521" y="201044"/>
                </a:lnTo>
                <a:lnTo>
                  <a:pt x="139208" y="287426"/>
                </a:lnTo>
                <a:lnTo>
                  <a:pt x="144533" y="291249"/>
                </a:lnTo>
                <a:lnTo>
                  <a:pt x="151380" y="291249"/>
                </a:lnTo>
                <a:lnTo>
                  <a:pt x="156704" y="287426"/>
                </a:lnTo>
                <a:lnTo>
                  <a:pt x="294392" y="201044"/>
                </a:lnTo>
                <a:lnTo>
                  <a:pt x="295913" y="199515"/>
                </a:lnTo>
                <a:lnTo>
                  <a:pt x="295913" y="1528"/>
                </a:lnTo>
                <a:lnTo>
                  <a:pt x="292870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171" y="576227"/>
            <a:ext cx="341630" cy="292100"/>
          </a:xfrm>
          <a:custGeom>
            <a:avLst/>
            <a:gdLst/>
            <a:ahLst/>
            <a:cxnLst/>
            <a:rect l="l" t="t" r="r" b="b"/>
            <a:pathLst>
              <a:path w="341630" h="292100">
                <a:moveTo>
                  <a:pt x="256406" y="0"/>
                </a:moveTo>
                <a:lnTo>
                  <a:pt x="208659" y="12712"/>
                </a:lnTo>
                <a:lnTo>
                  <a:pt x="174742" y="46466"/>
                </a:lnTo>
                <a:lnTo>
                  <a:pt x="172986" y="49972"/>
                </a:lnTo>
                <a:lnTo>
                  <a:pt x="168596" y="49972"/>
                </a:lnTo>
                <a:lnTo>
                  <a:pt x="132923" y="12712"/>
                </a:lnTo>
                <a:lnTo>
                  <a:pt x="85176" y="0"/>
                </a:lnTo>
                <a:lnTo>
                  <a:pt x="62976" y="3095"/>
                </a:lnTo>
                <a:lnTo>
                  <a:pt x="23187" y="24411"/>
                </a:lnTo>
                <a:lnTo>
                  <a:pt x="0" y="54356"/>
                </a:lnTo>
                <a:lnTo>
                  <a:pt x="0" y="284938"/>
                </a:lnTo>
                <a:lnTo>
                  <a:pt x="5268" y="286692"/>
                </a:lnTo>
                <a:lnTo>
                  <a:pt x="7902" y="283185"/>
                </a:lnTo>
                <a:lnTo>
                  <a:pt x="22940" y="266527"/>
                </a:lnTo>
                <a:lnTo>
                  <a:pt x="41270" y="253815"/>
                </a:lnTo>
                <a:lnTo>
                  <a:pt x="62235" y="245705"/>
                </a:lnTo>
                <a:lnTo>
                  <a:pt x="85176" y="242856"/>
                </a:lnTo>
                <a:lnTo>
                  <a:pt x="109900" y="246157"/>
                </a:lnTo>
                <a:lnTo>
                  <a:pt x="132154" y="255459"/>
                </a:lnTo>
                <a:lnTo>
                  <a:pt x="151116" y="269856"/>
                </a:lnTo>
                <a:lnTo>
                  <a:pt x="168596" y="291952"/>
                </a:lnTo>
                <a:lnTo>
                  <a:pt x="172986" y="291952"/>
                </a:lnTo>
                <a:lnTo>
                  <a:pt x="190466" y="269856"/>
                </a:lnTo>
                <a:lnTo>
                  <a:pt x="209428" y="255459"/>
                </a:lnTo>
                <a:lnTo>
                  <a:pt x="231682" y="246157"/>
                </a:lnTo>
                <a:lnTo>
                  <a:pt x="256406" y="242856"/>
                </a:lnTo>
                <a:lnTo>
                  <a:pt x="279347" y="245705"/>
                </a:lnTo>
                <a:lnTo>
                  <a:pt x="300312" y="253815"/>
                </a:lnTo>
                <a:lnTo>
                  <a:pt x="318642" y="266527"/>
                </a:lnTo>
                <a:lnTo>
                  <a:pt x="333680" y="283185"/>
                </a:lnTo>
                <a:lnTo>
                  <a:pt x="336314" y="286692"/>
                </a:lnTo>
                <a:lnTo>
                  <a:pt x="341582" y="284938"/>
                </a:lnTo>
                <a:lnTo>
                  <a:pt x="341582" y="55233"/>
                </a:lnTo>
                <a:lnTo>
                  <a:pt x="340704" y="50849"/>
                </a:lnTo>
                <a:lnTo>
                  <a:pt x="323581" y="28109"/>
                </a:lnTo>
                <a:lnTo>
                  <a:pt x="304483" y="13150"/>
                </a:lnTo>
                <a:lnTo>
                  <a:pt x="281762" y="3452"/>
                </a:lnTo>
                <a:lnTo>
                  <a:pt x="256406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8162" y="6165850"/>
            <a:ext cx="11103610" cy="0"/>
          </a:xfrm>
          <a:custGeom>
            <a:avLst/>
            <a:gdLst/>
            <a:ahLst/>
            <a:cxnLst/>
            <a:rect l="l" t="t" r="r" b="b"/>
            <a:pathLst>
              <a:path w="11103610">
                <a:moveTo>
                  <a:pt x="0" y="0"/>
                </a:moveTo>
                <a:lnTo>
                  <a:pt x="11103038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49275" y="1478025"/>
          <a:ext cx="10946130" cy="2881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730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730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211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Редакция</a:t>
                      </a:r>
                      <a:r>
                        <a:rPr sz="16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от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 24.06.2021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Редакция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2022 </a:t>
                      </a:r>
                      <a:r>
                        <a:rPr sz="1600" b="1" spc="-85" dirty="0">
                          <a:latin typeface="Arial"/>
                          <a:cs typeface="Arial"/>
                        </a:rPr>
                        <a:t>г.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447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600" b="1" spc="-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части</a:t>
                      </a:r>
                      <a:r>
                        <a:rPr sz="1600" b="1" spc="3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первоочередного</a:t>
                      </a:r>
                      <a:r>
                        <a:rPr sz="1600" b="1" spc="3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права: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20" dirty="0">
                          <a:latin typeface="Microsoft Sans Serif"/>
                          <a:cs typeface="Microsoft Sans Serif"/>
                        </a:rPr>
                        <a:t>место</a:t>
                      </a:r>
                      <a:r>
                        <a:rPr sz="16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0" dirty="0">
                          <a:latin typeface="Microsoft Sans Serif"/>
                          <a:cs typeface="Microsoft Sans Serif"/>
                        </a:rPr>
                        <a:t>жительства</a:t>
                      </a:r>
                      <a:r>
                        <a:rPr sz="16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-</a:t>
                      </a:r>
                      <a:r>
                        <a:rPr sz="16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город</a:t>
                      </a:r>
                      <a:r>
                        <a:rPr sz="1600" b="1" spc="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Пермь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В </a:t>
                      </a:r>
                      <a:r>
                        <a:rPr sz="1600" b="1" spc="-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части</a:t>
                      </a:r>
                      <a:r>
                        <a:rPr sz="1600" b="1" spc="3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первоочередного</a:t>
                      </a:r>
                      <a:r>
                        <a:rPr sz="1600" b="1" spc="3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права: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место</a:t>
                      </a:r>
                      <a:r>
                        <a:rPr sz="16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0" dirty="0">
                          <a:latin typeface="Microsoft Sans Serif"/>
                          <a:cs typeface="Microsoft Sans Serif"/>
                        </a:rPr>
                        <a:t>жительства</a:t>
                      </a:r>
                      <a:r>
                        <a:rPr sz="16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420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6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по</a:t>
                      </a:r>
                      <a:r>
                        <a:rPr sz="16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5" dirty="0">
                          <a:latin typeface="Microsoft Sans Serif"/>
                          <a:cs typeface="Microsoft Sans Serif"/>
                        </a:rPr>
                        <a:t>закрепленной</a:t>
                      </a:r>
                      <a:r>
                        <a:rPr sz="1600" spc="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территории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64664">
                <a:tc>
                  <a:txBody>
                    <a:bodyPr/>
                    <a:lstStyle/>
                    <a:p>
                      <a:pPr marL="91440">
                        <a:lnSpc>
                          <a:spcPts val="1914"/>
                        </a:lnSpc>
                        <a:spcBef>
                          <a:spcPts val="325"/>
                        </a:spcBef>
                      </a:pPr>
                      <a:r>
                        <a:rPr sz="1600" b="1" spc="-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600" b="1" spc="-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части</a:t>
                      </a:r>
                      <a:r>
                        <a:rPr sz="1600" b="1" spc="3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наименования</a:t>
                      </a:r>
                      <a:r>
                        <a:rPr sz="1600" b="1" spc="3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муниципальной</a:t>
                      </a:r>
                      <a:r>
                        <a:rPr sz="1600" b="1" spc="6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услуги: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ts val="2155"/>
                        </a:lnSpc>
                      </a:pP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Прием</a:t>
                      </a:r>
                      <a:r>
                        <a:rPr sz="18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обучение</a:t>
                      </a:r>
                      <a:r>
                        <a:rPr sz="18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по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5" dirty="0">
                          <a:latin typeface="Microsoft Sans Serif"/>
                          <a:cs typeface="Microsoft Sans Serif"/>
                        </a:rPr>
                        <a:t>образовательным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  <a:p>
                      <a:pPr marL="91440" marR="748030">
                        <a:lnSpc>
                          <a:spcPct val="100000"/>
                        </a:lnSpc>
                      </a:pPr>
                      <a:r>
                        <a:rPr sz="1800" spc="-30" dirty="0">
                          <a:latin typeface="Microsoft Sans Serif"/>
                          <a:cs typeface="Microsoft Sans Serif"/>
                        </a:rPr>
                        <a:t>программам</a:t>
                      </a:r>
                      <a:r>
                        <a:rPr sz="18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начального</a:t>
                      </a:r>
                      <a:r>
                        <a:rPr sz="18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общего,</a:t>
                      </a:r>
                      <a:r>
                        <a:rPr sz="18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основного </a:t>
                      </a:r>
                      <a:r>
                        <a:rPr sz="1800" spc="-4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общего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среднего</a:t>
                      </a:r>
                      <a:r>
                        <a:rPr sz="18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общего</a:t>
                      </a:r>
                      <a:r>
                        <a:rPr sz="18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образования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algn="just">
                        <a:lnSpc>
                          <a:spcPts val="1914"/>
                        </a:lnSpc>
                        <a:spcBef>
                          <a:spcPts val="325"/>
                        </a:spcBef>
                      </a:pPr>
                      <a:r>
                        <a:rPr sz="1600" b="1" spc="-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600" b="1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части</a:t>
                      </a:r>
                      <a:r>
                        <a:rPr sz="1600" b="1" spc="4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наименования</a:t>
                      </a:r>
                      <a:r>
                        <a:rPr sz="1600" b="1" spc="4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муниципальной</a:t>
                      </a:r>
                      <a:r>
                        <a:rPr sz="1600" b="1" spc="80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4DC2EB"/>
                          </a:solidFill>
                          <a:latin typeface="Arial"/>
                          <a:cs typeface="Arial"/>
                        </a:rPr>
                        <a:t>услуги: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2075" algn="just">
                        <a:lnSpc>
                          <a:spcPts val="2155"/>
                        </a:lnSpc>
                      </a:pP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Прием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заявлений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 о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зачислении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  <a:p>
                      <a:pPr marL="92075" marR="149860" algn="just">
                        <a:lnSpc>
                          <a:spcPct val="100000"/>
                        </a:lnSpc>
                      </a:pP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в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муниципальные </a:t>
                      </a:r>
                      <a:r>
                        <a:rPr sz="1800" spc="-25" dirty="0">
                          <a:latin typeface="Microsoft Sans Serif"/>
                          <a:cs typeface="Microsoft Sans Serif"/>
                        </a:rPr>
                        <a:t>образовательные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организации </a:t>
                      </a:r>
                      <a:r>
                        <a:rPr sz="1800" spc="-4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5" dirty="0">
                          <a:latin typeface="Microsoft Sans Serif"/>
                          <a:cs typeface="Microsoft Sans Serif"/>
                        </a:rPr>
                        <a:t>города </a:t>
                      </a: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Перми,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реализующие </a:t>
                      </a:r>
                      <a:r>
                        <a:rPr sz="1800" spc="-25" dirty="0">
                          <a:latin typeface="Microsoft Sans Serif"/>
                          <a:cs typeface="Microsoft Sans Serif"/>
                        </a:rPr>
                        <a:t>программы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общего </a:t>
                      </a: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образования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pPr marL="38100">
                <a:lnSpc>
                  <a:spcPts val="2090"/>
                </a:lnSpc>
              </a:pPr>
              <a:t>12</a:t>
            </a:fld>
            <a:endParaRPr spc="-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0644" y="284175"/>
            <a:ext cx="769493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25" dirty="0"/>
              <a:t>Этапы</a:t>
            </a:r>
            <a:r>
              <a:rPr sz="4800" spc="35" dirty="0"/>
              <a:t> </a:t>
            </a:r>
            <a:r>
              <a:rPr sz="4800" spc="-35" dirty="0"/>
              <a:t>приёмной</a:t>
            </a:r>
            <a:r>
              <a:rPr sz="4800" spc="80" dirty="0"/>
              <a:t> </a:t>
            </a:r>
            <a:r>
              <a:rPr sz="4800" spc="-60" dirty="0"/>
              <a:t>кампании</a:t>
            </a:r>
            <a:endParaRPr sz="4800"/>
          </a:p>
        </p:txBody>
      </p:sp>
      <p:sp>
        <p:nvSpPr>
          <p:cNvPr id="3" name="object 3"/>
          <p:cNvSpPr/>
          <p:nvPr/>
        </p:nvSpPr>
        <p:spPr>
          <a:xfrm>
            <a:off x="11280775" y="6314323"/>
            <a:ext cx="295910" cy="291465"/>
          </a:xfrm>
          <a:custGeom>
            <a:avLst/>
            <a:gdLst/>
            <a:ahLst/>
            <a:cxnLst/>
            <a:rect l="l" t="t" r="r" b="b"/>
            <a:pathLst>
              <a:path w="295909" h="291465">
                <a:moveTo>
                  <a:pt x="292870" y="0"/>
                </a:moveTo>
                <a:lnTo>
                  <a:pt x="156704" y="85618"/>
                </a:lnTo>
                <a:lnTo>
                  <a:pt x="151380" y="89440"/>
                </a:lnTo>
                <a:lnTo>
                  <a:pt x="144533" y="89440"/>
                </a:lnTo>
                <a:lnTo>
                  <a:pt x="139208" y="85618"/>
                </a:lnTo>
                <a:lnTo>
                  <a:pt x="3042" y="0"/>
                </a:lnTo>
                <a:lnTo>
                  <a:pt x="0" y="1528"/>
                </a:lnTo>
                <a:lnTo>
                  <a:pt x="0" y="199515"/>
                </a:lnTo>
                <a:lnTo>
                  <a:pt x="1521" y="201044"/>
                </a:lnTo>
                <a:lnTo>
                  <a:pt x="139208" y="287426"/>
                </a:lnTo>
                <a:lnTo>
                  <a:pt x="144533" y="291249"/>
                </a:lnTo>
                <a:lnTo>
                  <a:pt x="151380" y="291249"/>
                </a:lnTo>
                <a:lnTo>
                  <a:pt x="156704" y="287426"/>
                </a:lnTo>
                <a:lnTo>
                  <a:pt x="294392" y="201044"/>
                </a:lnTo>
                <a:lnTo>
                  <a:pt x="295913" y="199515"/>
                </a:lnTo>
                <a:lnTo>
                  <a:pt x="295913" y="1528"/>
                </a:lnTo>
                <a:lnTo>
                  <a:pt x="292870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171" y="576227"/>
            <a:ext cx="341630" cy="292100"/>
          </a:xfrm>
          <a:custGeom>
            <a:avLst/>
            <a:gdLst/>
            <a:ahLst/>
            <a:cxnLst/>
            <a:rect l="l" t="t" r="r" b="b"/>
            <a:pathLst>
              <a:path w="341630" h="292100">
                <a:moveTo>
                  <a:pt x="256406" y="0"/>
                </a:moveTo>
                <a:lnTo>
                  <a:pt x="208659" y="12712"/>
                </a:lnTo>
                <a:lnTo>
                  <a:pt x="174742" y="46466"/>
                </a:lnTo>
                <a:lnTo>
                  <a:pt x="172986" y="49972"/>
                </a:lnTo>
                <a:lnTo>
                  <a:pt x="168596" y="49972"/>
                </a:lnTo>
                <a:lnTo>
                  <a:pt x="132923" y="12712"/>
                </a:lnTo>
                <a:lnTo>
                  <a:pt x="85176" y="0"/>
                </a:lnTo>
                <a:lnTo>
                  <a:pt x="62976" y="3095"/>
                </a:lnTo>
                <a:lnTo>
                  <a:pt x="23187" y="24411"/>
                </a:lnTo>
                <a:lnTo>
                  <a:pt x="0" y="54356"/>
                </a:lnTo>
                <a:lnTo>
                  <a:pt x="0" y="284938"/>
                </a:lnTo>
                <a:lnTo>
                  <a:pt x="5268" y="286692"/>
                </a:lnTo>
                <a:lnTo>
                  <a:pt x="7902" y="283185"/>
                </a:lnTo>
                <a:lnTo>
                  <a:pt x="22940" y="266527"/>
                </a:lnTo>
                <a:lnTo>
                  <a:pt x="41270" y="253815"/>
                </a:lnTo>
                <a:lnTo>
                  <a:pt x="62235" y="245705"/>
                </a:lnTo>
                <a:lnTo>
                  <a:pt x="85176" y="242856"/>
                </a:lnTo>
                <a:lnTo>
                  <a:pt x="109900" y="246157"/>
                </a:lnTo>
                <a:lnTo>
                  <a:pt x="132154" y="255459"/>
                </a:lnTo>
                <a:lnTo>
                  <a:pt x="151116" y="269856"/>
                </a:lnTo>
                <a:lnTo>
                  <a:pt x="168596" y="291952"/>
                </a:lnTo>
                <a:lnTo>
                  <a:pt x="172986" y="291952"/>
                </a:lnTo>
                <a:lnTo>
                  <a:pt x="190466" y="269856"/>
                </a:lnTo>
                <a:lnTo>
                  <a:pt x="209428" y="255459"/>
                </a:lnTo>
                <a:lnTo>
                  <a:pt x="231682" y="246157"/>
                </a:lnTo>
                <a:lnTo>
                  <a:pt x="256406" y="242856"/>
                </a:lnTo>
                <a:lnTo>
                  <a:pt x="279347" y="245705"/>
                </a:lnTo>
                <a:lnTo>
                  <a:pt x="300312" y="253815"/>
                </a:lnTo>
                <a:lnTo>
                  <a:pt x="318642" y="266527"/>
                </a:lnTo>
                <a:lnTo>
                  <a:pt x="333680" y="283185"/>
                </a:lnTo>
                <a:lnTo>
                  <a:pt x="336314" y="286692"/>
                </a:lnTo>
                <a:lnTo>
                  <a:pt x="341582" y="284938"/>
                </a:lnTo>
                <a:lnTo>
                  <a:pt x="341582" y="55233"/>
                </a:lnTo>
                <a:lnTo>
                  <a:pt x="340704" y="50849"/>
                </a:lnTo>
                <a:lnTo>
                  <a:pt x="323581" y="28109"/>
                </a:lnTo>
                <a:lnTo>
                  <a:pt x="304483" y="13150"/>
                </a:lnTo>
                <a:lnTo>
                  <a:pt x="281762" y="3452"/>
                </a:lnTo>
                <a:lnTo>
                  <a:pt x="256406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8162" y="1196975"/>
            <a:ext cx="11103610" cy="0"/>
          </a:xfrm>
          <a:custGeom>
            <a:avLst/>
            <a:gdLst/>
            <a:ahLst/>
            <a:cxnLst/>
            <a:rect l="l" t="t" r="r" b="b"/>
            <a:pathLst>
              <a:path w="11103610">
                <a:moveTo>
                  <a:pt x="0" y="0"/>
                </a:moveTo>
                <a:lnTo>
                  <a:pt x="11103038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8162" y="6165850"/>
            <a:ext cx="11103610" cy="0"/>
          </a:xfrm>
          <a:custGeom>
            <a:avLst/>
            <a:gdLst/>
            <a:ahLst/>
            <a:cxnLst/>
            <a:rect l="l" t="t" r="r" b="b"/>
            <a:pathLst>
              <a:path w="11103610">
                <a:moveTo>
                  <a:pt x="0" y="0"/>
                </a:moveTo>
                <a:lnTo>
                  <a:pt x="11103038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821051" y="1260093"/>
            <a:ext cx="7461884" cy="2283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4DC2EB"/>
                </a:solidFill>
                <a:latin typeface="Arial"/>
                <a:cs typeface="Arial"/>
              </a:rPr>
              <a:t>Основной</a:t>
            </a:r>
            <a:r>
              <a:rPr sz="2800" b="1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4DC2EB"/>
                </a:solidFill>
                <a:latin typeface="Arial"/>
                <a:cs typeface="Arial"/>
              </a:rPr>
              <a:t>период</a:t>
            </a:r>
            <a:r>
              <a:rPr sz="2800" b="1" spc="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800" b="1" spc="-20" dirty="0">
                <a:solidFill>
                  <a:srgbClr val="4DC2EB"/>
                </a:solidFill>
                <a:latin typeface="Arial"/>
                <a:cs typeface="Arial"/>
              </a:rPr>
              <a:t>приема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b="1" spc="-5" dirty="0">
                <a:latin typeface="Arial"/>
                <a:cs typeface="Arial"/>
              </a:rPr>
              <a:t>01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апреля </a:t>
            </a:r>
            <a:r>
              <a:rPr sz="2400" b="1" dirty="0">
                <a:latin typeface="Arial"/>
                <a:cs typeface="Arial"/>
              </a:rPr>
              <a:t>–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30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июня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2022</a:t>
            </a:r>
            <a:endParaRPr sz="2400">
              <a:latin typeface="Arial"/>
              <a:cs typeface="Arial"/>
            </a:endParaRPr>
          </a:p>
          <a:p>
            <a:pPr marL="12700" marR="247015" algn="just">
              <a:lnSpc>
                <a:spcPct val="100000"/>
              </a:lnSpc>
            </a:pPr>
            <a:r>
              <a:rPr sz="2400" spc="-15" dirty="0">
                <a:latin typeface="Microsoft Sans Serif"/>
                <a:cs typeface="Microsoft Sans Serif"/>
              </a:rPr>
              <a:t>Прием </a:t>
            </a:r>
            <a:r>
              <a:rPr sz="2400" spc="-20" dirty="0">
                <a:latin typeface="Microsoft Sans Serif"/>
                <a:cs typeface="Microsoft Sans Serif"/>
              </a:rPr>
              <a:t>детей, </a:t>
            </a:r>
            <a:r>
              <a:rPr sz="2400" spc="-10" dirty="0">
                <a:latin typeface="Microsoft Sans Serif"/>
                <a:cs typeface="Microsoft Sans Serif"/>
              </a:rPr>
              <a:t>имеющих </a:t>
            </a:r>
            <a:r>
              <a:rPr sz="2400" spc="-15" dirty="0">
                <a:latin typeface="Microsoft Sans Serif"/>
                <a:cs typeface="Microsoft Sans Serif"/>
              </a:rPr>
              <a:t>преимущественное право,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право </a:t>
            </a:r>
            <a:r>
              <a:rPr sz="2400" spc="-10" dirty="0">
                <a:latin typeface="Microsoft Sans Serif"/>
                <a:cs typeface="Microsoft Sans Serif"/>
              </a:rPr>
              <a:t>на </a:t>
            </a:r>
            <a:r>
              <a:rPr sz="2400" spc="-20" dirty="0">
                <a:latin typeface="Microsoft Sans Serif"/>
                <a:cs typeface="Microsoft Sans Serif"/>
              </a:rPr>
              <a:t>внеочередной </a:t>
            </a:r>
            <a:r>
              <a:rPr sz="2400" spc="-25" dirty="0">
                <a:latin typeface="Microsoft Sans Serif"/>
                <a:cs typeface="Microsoft Sans Serif"/>
              </a:rPr>
              <a:t>прием </a:t>
            </a:r>
            <a:r>
              <a:rPr sz="2400" dirty="0">
                <a:latin typeface="Microsoft Sans Serif"/>
                <a:cs typeface="Microsoft Sans Serif"/>
              </a:rPr>
              <a:t>в </a:t>
            </a:r>
            <a:r>
              <a:rPr sz="2400" spc="-25" dirty="0">
                <a:latin typeface="Microsoft Sans Serif"/>
                <a:cs typeface="Microsoft Sans Serif"/>
              </a:rPr>
              <a:t>образовательную </a:t>
            </a:r>
            <a:r>
              <a:rPr sz="2400" spc="-20" dirty="0">
                <a:latin typeface="Microsoft Sans Serif"/>
                <a:cs typeface="Microsoft Sans Serif"/>
              </a:rPr>
              <a:t> организацию,</a:t>
            </a:r>
            <a:endParaRPr sz="240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</a:pPr>
            <a:r>
              <a:rPr sz="2400" dirty="0">
                <a:latin typeface="Microsoft Sans Serif"/>
                <a:cs typeface="Microsoft Sans Serif"/>
              </a:rPr>
              <a:t>а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5" dirty="0">
                <a:latin typeface="Microsoft Sans Serif"/>
                <a:cs typeface="Microsoft Sans Serif"/>
              </a:rPr>
              <a:t>также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проживающих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на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30" dirty="0">
                <a:latin typeface="Microsoft Sans Serif"/>
                <a:cs typeface="Microsoft Sans Serif"/>
              </a:rPr>
              <a:t>закрепленной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территории.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pPr marL="38100">
                <a:lnSpc>
                  <a:spcPts val="2090"/>
                </a:lnSpc>
              </a:pPr>
              <a:t>13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731926" y="1284808"/>
            <a:ext cx="170180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latin typeface="Arial"/>
                <a:cs typeface="Arial"/>
              </a:rPr>
              <a:t>I</a:t>
            </a:r>
            <a:r>
              <a:rPr sz="4800" b="1" spc="-85" dirty="0">
                <a:latin typeface="Arial"/>
                <a:cs typeface="Arial"/>
              </a:rPr>
              <a:t> </a:t>
            </a:r>
            <a:r>
              <a:rPr sz="4800" b="1" spc="-15" dirty="0">
                <a:latin typeface="Arial"/>
                <a:cs typeface="Arial"/>
              </a:rPr>
              <a:t>этап</a:t>
            </a:r>
            <a:endParaRPr sz="4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3229" y="3738117"/>
            <a:ext cx="18707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latin typeface="Arial"/>
                <a:cs typeface="Arial"/>
              </a:rPr>
              <a:t>II</a:t>
            </a:r>
            <a:r>
              <a:rPr sz="4800" b="1" spc="-80" dirty="0">
                <a:latin typeface="Arial"/>
                <a:cs typeface="Arial"/>
              </a:rPr>
              <a:t> </a:t>
            </a:r>
            <a:r>
              <a:rPr sz="4800" b="1" spc="-15" dirty="0">
                <a:latin typeface="Arial"/>
                <a:cs typeface="Arial"/>
              </a:rPr>
              <a:t>этап</a:t>
            </a:r>
            <a:endParaRPr sz="4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21051" y="3858005"/>
            <a:ext cx="8505190" cy="2282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solidFill>
                  <a:srgbClr val="4DC2EB"/>
                </a:solidFill>
                <a:latin typeface="Arial"/>
                <a:cs typeface="Arial"/>
              </a:rPr>
              <a:t>Прием</a:t>
            </a:r>
            <a:r>
              <a:rPr sz="2800" b="1" spc="2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4DC2EB"/>
                </a:solidFill>
                <a:latin typeface="Arial"/>
                <a:cs typeface="Arial"/>
              </a:rPr>
              <a:t>на</a:t>
            </a:r>
            <a:r>
              <a:rPr sz="2800" b="1" spc="-15" dirty="0">
                <a:solidFill>
                  <a:srgbClr val="4DC2EB"/>
                </a:solidFill>
                <a:latin typeface="Arial"/>
                <a:cs typeface="Arial"/>
              </a:rPr>
              <a:t> свободные</a:t>
            </a:r>
            <a:r>
              <a:rPr sz="2800" b="1" spc="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800" b="1" spc="-20" dirty="0">
                <a:solidFill>
                  <a:srgbClr val="4DC2EB"/>
                </a:solidFill>
                <a:latin typeface="Arial"/>
                <a:cs typeface="Arial"/>
              </a:rPr>
              <a:t>места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400" b="1" spc="-5" dirty="0">
                <a:latin typeface="Arial"/>
                <a:cs typeface="Arial"/>
              </a:rPr>
              <a:t>06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июля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–</a:t>
            </a:r>
            <a:r>
              <a:rPr sz="2400" b="1" spc="-5" dirty="0">
                <a:latin typeface="Arial"/>
                <a:cs typeface="Arial"/>
              </a:rPr>
              <a:t> 05</a:t>
            </a:r>
            <a:r>
              <a:rPr sz="2400" b="1" spc="-15" dirty="0">
                <a:latin typeface="Arial"/>
                <a:cs typeface="Arial"/>
              </a:rPr>
              <a:t> сентября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2022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15" dirty="0">
                <a:latin typeface="Microsoft Sans Serif"/>
                <a:cs typeface="Microsoft Sans Serif"/>
              </a:rPr>
              <a:t>Прием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осуществляется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в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30" dirty="0">
                <a:latin typeface="Microsoft Sans Serif"/>
                <a:cs typeface="Microsoft Sans Serif"/>
              </a:rPr>
              <a:t>порядке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очередности</a:t>
            </a:r>
            <a:endParaRPr sz="2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Microsoft Sans Serif"/>
                <a:cs typeface="Microsoft Sans Serif"/>
              </a:rPr>
              <a:t>с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35" dirty="0">
                <a:latin typeface="Microsoft Sans Serif"/>
                <a:cs typeface="Microsoft Sans Serif"/>
              </a:rPr>
              <a:t>учетом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даты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и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времени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регистрации,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35" dirty="0">
                <a:latin typeface="Microsoft Sans Serif"/>
                <a:cs typeface="Microsoft Sans Serif"/>
              </a:rPr>
              <a:t>порядкового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номера</a:t>
            </a:r>
            <a:endParaRPr sz="2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400" spc="-20" dirty="0">
                <a:latin typeface="Microsoft Sans Serif"/>
                <a:cs typeface="Microsoft Sans Serif"/>
              </a:rPr>
              <a:t>заявления.</a:t>
            </a:r>
            <a:endParaRPr sz="2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400" spc="-50" dirty="0">
                <a:latin typeface="Microsoft Sans Serif"/>
                <a:cs typeface="Microsoft Sans Serif"/>
              </a:rPr>
              <a:t>Льготы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не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учитываются.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0644" y="270128"/>
            <a:ext cx="78670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0" dirty="0"/>
              <a:t>Способы</a:t>
            </a:r>
            <a:r>
              <a:rPr sz="4800" spc="45" dirty="0"/>
              <a:t> </a:t>
            </a:r>
            <a:r>
              <a:rPr sz="4800" spc="-65" dirty="0"/>
              <a:t>подачи</a:t>
            </a:r>
            <a:r>
              <a:rPr sz="4800" spc="60" dirty="0"/>
              <a:t> </a:t>
            </a:r>
            <a:r>
              <a:rPr sz="4800" spc="-35" dirty="0"/>
              <a:t>заявления</a:t>
            </a:r>
            <a:endParaRPr sz="4800"/>
          </a:p>
        </p:txBody>
      </p:sp>
      <p:sp>
        <p:nvSpPr>
          <p:cNvPr id="3" name="object 3"/>
          <p:cNvSpPr/>
          <p:nvPr/>
        </p:nvSpPr>
        <p:spPr>
          <a:xfrm>
            <a:off x="11280775" y="6314323"/>
            <a:ext cx="295910" cy="291465"/>
          </a:xfrm>
          <a:custGeom>
            <a:avLst/>
            <a:gdLst/>
            <a:ahLst/>
            <a:cxnLst/>
            <a:rect l="l" t="t" r="r" b="b"/>
            <a:pathLst>
              <a:path w="295909" h="291465">
                <a:moveTo>
                  <a:pt x="292870" y="0"/>
                </a:moveTo>
                <a:lnTo>
                  <a:pt x="156704" y="85618"/>
                </a:lnTo>
                <a:lnTo>
                  <a:pt x="151380" y="89440"/>
                </a:lnTo>
                <a:lnTo>
                  <a:pt x="144533" y="89440"/>
                </a:lnTo>
                <a:lnTo>
                  <a:pt x="139208" y="85618"/>
                </a:lnTo>
                <a:lnTo>
                  <a:pt x="3042" y="0"/>
                </a:lnTo>
                <a:lnTo>
                  <a:pt x="0" y="1528"/>
                </a:lnTo>
                <a:lnTo>
                  <a:pt x="0" y="199515"/>
                </a:lnTo>
                <a:lnTo>
                  <a:pt x="1521" y="201044"/>
                </a:lnTo>
                <a:lnTo>
                  <a:pt x="139208" y="287426"/>
                </a:lnTo>
                <a:lnTo>
                  <a:pt x="144533" y="291249"/>
                </a:lnTo>
                <a:lnTo>
                  <a:pt x="151380" y="291249"/>
                </a:lnTo>
                <a:lnTo>
                  <a:pt x="156704" y="287426"/>
                </a:lnTo>
                <a:lnTo>
                  <a:pt x="294392" y="201044"/>
                </a:lnTo>
                <a:lnTo>
                  <a:pt x="295913" y="199515"/>
                </a:lnTo>
                <a:lnTo>
                  <a:pt x="295913" y="1528"/>
                </a:lnTo>
                <a:lnTo>
                  <a:pt x="292870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171" y="576227"/>
            <a:ext cx="341630" cy="292100"/>
          </a:xfrm>
          <a:custGeom>
            <a:avLst/>
            <a:gdLst/>
            <a:ahLst/>
            <a:cxnLst/>
            <a:rect l="l" t="t" r="r" b="b"/>
            <a:pathLst>
              <a:path w="341630" h="292100">
                <a:moveTo>
                  <a:pt x="256406" y="0"/>
                </a:moveTo>
                <a:lnTo>
                  <a:pt x="208659" y="12712"/>
                </a:lnTo>
                <a:lnTo>
                  <a:pt x="174742" y="46466"/>
                </a:lnTo>
                <a:lnTo>
                  <a:pt x="172986" y="49972"/>
                </a:lnTo>
                <a:lnTo>
                  <a:pt x="168596" y="49972"/>
                </a:lnTo>
                <a:lnTo>
                  <a:pt x="132923" y="12712"/>
                </a:lnTo>
                <a:lnTo>
                  <a:pt x="85176" y="0"/>
                </a:lnTo>
                <a:lnTo>
                  <a:pt x="62976" y="3095"/>
                </a:lnTo>
                <a:lnTo>
                  <a:pt x="23187" y="24411"/>
                </a:lnTo>
                <a:lnTo>
                  <a:pt x="0" y="54356"/>
                </a:lnTo>
                <a:lnTo>
                  <a:pt x="0" y="284938"/>
                </a:lnTo>
                <a:lnTo>
                  <a:pt x="5268" y="286692"/>
                </a:lnTo>
                <a:lnTo>
                  <a:pt x="7902" y="283185"/>
                </a:lnTo>
                <a:lnTo>
                  <a:pt x="22940" y="266527"/>
                </a:lnTo>
                <a:lnTo>
                  <a:pt x="41270" y="253815"/>
                </a:lnTo>
                <a:lnTo>
                  <a:pt x="62235" y="245705"/>
                </a:lnTo>
                <a:lnTo>
                  <a:pt x="85176" y="242856"/>
                </a:lnTo>
                <a:lnTo>
                  <a:pt x="109900" y="246157"/>
                </a:lnTo>
                <a:lnTo>
                  <a:pt x="132154" y="255459"/>
                </a:lnTo>
                <a:lnTo>
                  <a:pt x="151116" y="269856"/>
                </a:lnTo>
                <a:lnTo>
                  <a:pt x="168596" y="291952"/>
                </a:lnTo>
                <a:lnTo>
                  <a:pt x="172986" y="291952"/>
                </a:lnTo>
                <a:lnTo>
                  <a:pt x="190466" y="269856"/>
                </a:lnTo>
                <a:lnTo>
                  <a:pt x="209428" y="255459"/>
                </a:lnTo>
                <a:lnTo>
                  <a:pt x="231682" y="246157"/>
                </a:lnTo>
                <a:lnTo>
                  <a:pt x="256406" y="242856"/>
                </a:lnTo>
                <a:lnTo>
                  <a:pt x="279347" y="245705"/>
                </a:lnTo>
                <a:lnTo>
                  <a:pt x="300312" y="253815"/>
                </a:lnTo>
                <a:lnTo>
                  <a:pt x="318642" y="266527"/>
                </a:lnTo>
                <a:lnTo>
                  <a:pt x="333680" y="283185"/>
                </a:lnTo>
                <a:lnTo>
                  <a:pt x="336314" y="286692"/>
                </a:lnTo>
                <a:lnTo>
                  <a:pt x="341582" y="284938"/>
                </a:lnTo>
                <a:lnTo>
                  <a:pt x="341582" y="55233"/>
                </a:lnTo>
                <a:lnTo>
                  <a:pt x="340704" y="50849"/>
                </a:lnTo>
                <a:lnTo>
                  <a:pt x="323581" y="28109"/>
                </a:lnTo>
                <a:lnTo>
                  <a:pt x="304483" y="13150"/>
                </a:lnTo>
                <a:lnTo>
                  <a:pt x="281762" y="3452"/>
                </a:lnTo>
                <a:lnTo>
                  <a:pt x="256406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8162" y="1196975"/>
            <a:ext cx="11103610" cy="0"/>
          </a:xfrm>
          <a:custGeom>
            <a:avLst/>
            <a:gdLst/>
            <a:ahLst/>
            <a:cxnLst/>
            <a:rect l="l" t="t" r="r" b="b"/>
            <a:pathLst>
              <a:path w="11103610">
                <a:moveTo>
                  <a:pt x="0" y="0"/>
                </a:moveTo>
                <a:lnTo>
                  <a:pt x="11103038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8162" y="6165850"/>
            <a:ext cx="11103610" cy="0"/>
          </a:xfrm>
          <a:custGeom>
            <a:avLst/>
            <a:gdLst/>
            <a:ahLst/>
            <a:cxnLst/>
            <a:rect l="l" t="t" r="r" b="b"/>
            <a:pathLst>
              <a:path w="11103610">
                <a:moveTo>
                  <a:pt x="0" y="0"/>
                </a:moveTo>
                <a:lnTo>
                  <a:pt x="11103038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47191" y="1406144"/>
            <a:ext cx="9732010" cy="4362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5600" algn="l"/>
              </a:tabLst>
            </a:pPr>
            <a:r>
              <a:rPr sz="2400" spc="-35" dirty="0">
                <a:latin typeface="Microsoft Sans Serif"/>
                <a:cs typeface="Microsoft Sans Serif"/>
              </a:rPr>
              <a:t>Личное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обращение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Заявителя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в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образовательную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организацию</a:t>
            </a:r>
            <a:endParaRPr sz="2400">
              <a:latin typeface="Microsoft Sans Serif"/>
              <a:cs typeface="Microsoft Sans Serif"/>
            </a:endParaRPr>
          </a:p>
          <a:p>
            <a:pPr marL="354965" marR="838835" indent="-342900" algn="just">
              <a:lnSpc>
                <a:spcPct val="100000"/>
              </a:lnSpc>
              <a:spcBef>
                <a:spcPts val="1775"/>
              </a:spcBef>
              <a:buAutoNum type="arabicPeriod"/>
              <a:tabLst>
                <a:tab pos="355600" algn="l"/>
              </a:tabLst>
            </a:pPr>
            <a:r>
              <a:rPr sz="2400" dirty="0">
                <a:latin typeface="Microsoft Sans Serif"/>
                <a:cs typeface="Microsoft Sans Serif"/>
              </a:rPr>
              <a:t>В </a:t>
            </a:r>
            <a:r>
              <a:rPr sz="2400" spc="-25" dirty="0">
                <a:latin typeface="Microsoft Sans Serif"/>
                <a:cs typeface="Microsoft Sans Serif"/>
              </a:rPr>
              <a:t>электронном </a:t>
            </a:r>
            <a:r>
              <a:rPr sz="2400" spc="-5" dirty="0">
                <a:latin typeface="Microsoft Sans Serif"/>
                <a:cs typeface="Microsoft Sans Serif"/>
              </a:rPr>
              <a:t>виде </a:t>
            </a:r>
            <a:r>
              <a:rPr sz="2400" spc="-40" dirty="0">
                <a:latin typeface="Microsoft Sans Serif"/>
                <a:cs typeface="Microsoft Sans Serif"/>
              </a:rPr>
              <a:t>через </a:t>
            </a:r>
            <a:r>
              <a:rPr sz="2400" spc="-15" dirty="0">
                <a:latin typeface="Microsoft Sans Serif"/>
                <a:cs typeface="Microsoft Sans Serif"/>
              </a:rPr>
              <a:t>единый </a:t>
            </a:r>
            <a:r>
              <a:rPr sz="2400" spc="-20" dirty="0">
                <a:latin typeface="Microsoft Sans Serif"/>
                <a:cs typeface="Microsoft Sans Serif"/>
              </a:rPr>
              <a:t>портал государственных 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и </a:t>
            </a:r>
            <a:r>
              <a:rPr sz="2400" spc="-10" dirty="0">
                <a:latin typeface="Microsoft Sans Serif"/>
                <a:cs typeface="Microsoft Sans Serif"/>
              </a:rPr>
              <a:t>муниципальных услуг </a:t>
            </a:r>
            <a:r>
              <a:rPr sz="2400" spc="-5" dirty="0">
                <a:latin typeface="Microsoft Sans Serif"/>
                <a:cs typeface="Microsoft Sans Serif"/>
              </a:rPr>
              <a:t>(gosuslugi.ru), </a:t>
            </a:r>
            <a:r>
              <a:rPr sz="2400" spc="-10" dirty="0">
                <a:latin typeface="Microsoft Sans Serif"/>
                <a:cs typeface="Microsoft Sans Serif"/>
              </a:rPr>
              <a:t>региональный </a:t>
            </a:r>
            <a:r>
              <a:rPr sz="2400" spc="-15" dirty="0">
                <a:latin typeface="Microsoft Sans Serif"/>
                <a:cs typeface="Microsoft Sans Serif"/>
              </a:rPr>
              <a:t>портал </a:t>
            </a:r>
            <a:r>
              <a:rPr sz="2400" spc="-625" dirty="0">
                <a:solidFill>
                  <a:srgbClr val="7C7C7C"/>
                </a:solidFill>
                <a:latin typeface="Microsoft Sans Serif"/>
                <a:cs typeface="Microsoft Sans Serif"/>
              </a:rPr>
              <a:t> </a:t>
            </a:r>
            <a:r>
              <a:rPr sz="2400" u="heavy" spc="-5" dirty="0">
                <a:solidFill>
                  <a:srgbClr val="7C7C7C"/>
                </a:solidFill>
                <a:uFill>
                  <a:solidFill>
                    <a:srgbClr val="7C7C7C"/>
                  </a:solidFill>
                </a:uFill>
                <a:latin typeface="Microsoft Sans Serif"/>
                <a:cs typeface="Microsoft Sans Serif"/>
                <a:hlinkClick r:id="rId2"/>
              </a:rPr>
              <a:t>https://uslugi.permkrai.ru/</a:t>
            </a:r>
            <a:r>
              <a:rPr sz="2400" spc="-5" dirty="0">
                <a:latin typeface="Microsoft Sans Serif"/>
                <a:cs typeface="Microsoft Sans Serif"/>
              </a:rPr>
              <a:t>.</a:t>
            </a:r>
            <a:endParaRPr sz="2400">
              <a:latin typeface="Microsoft Sans Serif"/>
              <a:cs typeface="Microsoft Sans Serif"/>
            </a:endParaRPr>
          </a:p>
          <a:p>
            <a:pPr marL="354965" marR="591185">
              <a:lnSpc>
                <a:spcPct val="100000"/>
              </a:lnSpc>
            </a:pPr>
            <a:r>
              <a:rPr sz="2400" spc="-5" dirty="0">
                <a:solidFill>
                  <a:srgbClr val="4DC2EB"/>
                </a:solidFill>
                <a:latin typeface="Microsoft Sans Serif"/>
                <a:cs typeface="Microsoft Sans Serif"/>
              </a:rPr>
              <a:t>При</a:t>
            </a:r>
            <a:r>
              <a:rPr sz="2400" spc="25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4DC2EB"/>
                </a:solidFill>
                <a:latin typeface="Microsoft Sans Serif"/>
                <a:cs typeface="Microsoft Sans Serif"/>
              </a:rPr>
              <a:t>выборе</a:t>
            </a:r>
            <a:r>
              <a:rPr sz="2400" spc="20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4DC2EB"/>
                </a:solidFill>
                <a:latin typeface="Microsoft Sans Serif"/>
                <a:cs typeface="Microsoft Sans Serif"/>
              </a:rPr>
              <a:t>электронной</a:t>
            </a:r>
            <a:r>
              <a:rPr sz="2400" spc="20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4DC2EB"/>
                </a:solidFill>
                <a:latin typeface="Microsoft Sans Serif"/>
                <a:cs typeface="Microsoft Sans Serif"/>
              </a:rPr>
              <a:t>формы</a:t>
            </a:r>
            <a:r>
              <a:rPr sz="2400" spc="25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2400" spc="-35" dirty="0">
                <a:solidFill>
                  <a:srgbClr val="4DC2EB"/>
                </a:solidFill>
                <a:latin typeface="Microsoft Sans Serif"/>
                <a:cs typeface="Microsoft Sans Serif"/>
              </a:rPr>
              <a:t>важно</a:t>
            </a:r>
            <a:r>
              <a:rPr sz="2400" spc="15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4DC2EB"/>
                </a:solidFill>
                <a:latin typeface="Microsoft Sans Serif"/>
                <a:cs typeface="Microsoft Sans Serif"/>
              </a:rPr>
              <a:t>в</a:t>
            </a:r>
            <a:r>
              <a:rPr sz="2400" spc="25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2400" spc="-25" dirty="0">
                <a:solidFill>
                  <a:srgbClr val="4DC2EB"/>
                </a:solidFill>
                <a:latin typeface="Microsoft Sans Serif"/>
                <a:cs typeface="Microsoft Sans Serif"/>
              </a:rPr>
              <a:t>течение</a:t>
            </a:r>
            <a:r>
              <a:rPr sz="2400" spc="40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4DC2EB"/>
                </a:solidFill>
                <a:latin typeface="Microsoft Sans Serif"/>
                <a:cs typeface="Microsoft Sans Serif"/>
              </a:rPr>
              <a:t>двух</a:t>
            </a:r>
            <a:r>
              <a:rPr sz="2400" spc="15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4DC2EB"/>
                </a:solidFill>
                <a:latin typeface="Microsoft Sans Serif"/>
                <a:cs typeface="Microsoft Sans Serif"/>
              </a:rPr>
              <a:t>дней </a:t>
            </a:r>
            <a:r>
              <a:rPr sz="2400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2400" spc="-20" dirty="0">
                <a:solidFill>
                  <a:srgbClr val="4DC2EB"/>
                </a:solidFill>
                <a:latin typeface="Microsoft Sans Serif"/>
                <a:cs typeface="Microsoft Sans Serif"/>
              </a:rPr>
              <a:t>подтвердить</a:t>
            </a:r>
            <a:r>
              <a:rPr sz="2400" spc="15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4DC2EB"/>
                </a:solidFill>
                <a:latin typeface="Microsoft Sans Serif"/>
                <a:cs typeface="Microsoft Sans Serif"/>
              </a:rPr>
              <a:t>свое</a:t>
            </a:r>
            <a:r>
              <a:rPr sz="2400" spc="25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4DC2EB"/>
                </a:solidFill>
                <a:latin typeface="Microsoft Sans Serif"/>
                <a:cs typeface="Microsoft Sans Serif"/>
              </a:rPr>
              <a:t>намерение,</a:t>
            </a:r>
            <a:r>
              <a:rPr sz="2400" spc="55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представив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в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35" dirty="0">
                <a:latin typeface="Microsoft Sans Serif"/>
                <a:cs typeface="Microsoft Sans Serif"/>
              </a:rPr>
              <a:t>школу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оригиналы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документов.</a:t>
            </a:r>
            <a:endParaRPr sz="24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1780"/>
              </a:spcBef>
              <a:buAutoNum type="arabicPeriod" startAt="3"/>
              <a:tabLst>
                <a:tab pos="355600" algn="l"/>
              </a:tabLst>
            </a:pPr>
            <a:r>
              <a:rPr sz="2400" spc="-45" dirty="0">
                <a:latin typeface="Microsoft Sans Serif"/>
                <a:cs typeface="Microsoft Sans Serif"/>
              </a:rPr>
              <a:t>Через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операторов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почтовой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30" dirty="0">
                <a:latin typeface="Microsoft Sans Serif"/>
                <a:cs typeface="Microsoft Sans Serif"/>
              </a:rPr>
              <a:t>связи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с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вложением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40" dirty="0">
                <a:latin typeface="Microsoft Sans Serif"/>
                <a:cs typeface="Microsoft Sans Serif"/>
              </a:rPr>
              <a:t>копий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30" dirty="0">
                <a:latin typeface="Microsoft Sans Serif"/>
                <a:cs typeface="Microsoft Sans Serif"/>
              </a:rPr>
              <a:t>документов</a:t>
            </a:r>
            <a:endParaRPr sz="2400">
              <a:latin typeface="Microsoft Sans Serif"/>
              <a:cs typeface="Microsoft Sans Serif"/>
            </a:endParaRPr>
          </a:p>
          <a:p>
            <a:pPr marL="354965" marR="1525905" indent="-342900">
              <a:lnSpc>
                <a:spcPct val="100000"/>
              </a:lnSpc>
              <a:spcBef>
                <a:spcPts val="1789"/>
              </a:spcBef>
              <a:buAutoNum type="arabicPeriod" startAt="3"/>
              <a:tabLst>
                <a:tab pos="355600" algn="l"/>
              </a:tabLst>
            </a:pPr>
            <a:r>
              <a:rPr sz="2400" dirty="0">
                <a:latin typeface="Microsoft Sans Serif"/>
                <a:cs typeface="Microsoft Sans Serif"/>
              </a:rPr>
              <a:t>В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электронной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форме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посредством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электронной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почты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общеобразовательной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организации.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pPr marL="38100">
                <a:lnSpc>
                  <a:spcPts val="2090"/>
                </a:lnSpc>
              </a:pPr>
              <a:t>14</a:t>
            </a:fld>
            <a:endParaRPr spc="-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0644" y="284175"/>
            <a:ext cx="56241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75" dirty="0"/>
              <a:t>Льготные</a:t>
            </a:r>
            <a:r>
              <a:rPr sz="4800" spc="15" dirty="0"/>
              <a:t> </a:t>
            </a:r>
            <a:r>
              <a:rPr sz="4800" spc="-70" dirty="0"/>
              <a:t>категории</a:t>
            </a:r>
            <a:endParaRPr sz="4800"/>
          </a:p>
        </p:txBody>
      </p:sp>
      <p:sp>
        <p:nvSpPr>
          <p:cNvPr id="3" name="object 3"/>
          <p:cNvSpPr/>
          <p:nvPr/>
        </p:nvSpPr>
        <p:spPr>
          <a:xfrm>
            <a:off x="11280775" y="6314323"/>
            <a:ext cx="295910" cy="291465"/>
          </a:xfrm>
          <a:custGeom>
            <a:avLst/>
            <a:gdLst/>
            <a:ahLst/>
            <a:cxnLst/>
            <a:rect l="l" t="t" r="r" b="b"/>
            <a:pathLst>
              <a:path w="295909" h="291465">
                <a:moveTo>
                  <a:pt x="292870" y="0"/>
                </a:moveTo>
                <a:lnTo>
                  <a:pt x="156704" y="85618"/>
                </a:lnTo>
                <a:lnTo>
                  <a:pt x="151380" y="89440"/>
                </a:lnTo>
                <a:lnTo>
                  <a:pt x="144533" y="89440"/>
                </a:lnTo>
                <a:lnTo>
                  <a:pt x="139208" y="85618"/>
                </a:lnTo>
                <a:lnTo>
                  <a:pt x="3042" y="0"/>
                </a:lnTo>
                <a:lnTo>
                  <a:pt x="0" y="1528"/>
                </a:lnTo>
                <a:lnTo>
                  <a:pt x="0" y="199515"/>
                </a:lnTo>
                <a:lnTo>
                  <a:pt x="1521" y="201044"/>
                </a:lnTo>
                <a:lnTo>
                  <a:pt x="139208" y="287426"/>
                </a:lnTo>
                <a:lnTo>
                  <a:pt x="144533" y="291249"/>
                </a:lnTo>
                <a:lnTo>
                  <a:pt x="151380" y="291249"/>
                </a:lnTo>
                <a:lnTo>
                  <a:pt x="156704" y="287426"/>
                </a:lnTo>
                <a:lnTo>
                  <a:pt x="294392" y="201044"/>
                </a:lnTo>
                <a:lnTo>
                  <a:pt x="295913" y="199515"/>
                </a:lnTo>
                <a:lnTo>
                  <a:pt x="295913" y="1528"/>
                </a:lnTo>
                <a:lnTo>
                  <a:pt x="292870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171" y="576227"/>
            <a:ext cx="341630" cy="292100"/>
          </a:xfrm>
          <a:custGeom>
            <a:avLst/>
            <a:gdLst/>
            <a:ahLst/>
            <a:cxnLst/>
            <a:rect l="l" t="t" r="r" b="b"/>
            <a:pathLst>
              <a:path w="341630" h="292100">
                <a:moveTo>
                  <a:pt x="256406" y="0"/>
                </a:moveTo>
                <a:lnTo>
                  <a:pt x="208659" y="12712"/>
                </a:lnTo>
                <a:lnTo>
                  <a:pt x="174742" y="46466"/>
                </a:lnTo>
                <a:lnTo>
                  <a:pt x="172986" y="49972"/>
                </a:lnTo>
                <a:lnTo>
                  <a:pt x="168596" y="49972"/>
                </a:lnTo>
                <a:lnTo>
                  <a:pt x="132923" y="12712"/>
                </a:lnTo>
                <a:lnTo>
                  <a:pt x="85176" y="0"/>
                </a:lnTo>
                <a:lnTo>
                  <a:pt x="62976" y="3095"/>
                </a:lnTo>
                <a:lnTo>
                  <a:pt x="23187" y="24411"/>
                </a:lnTo>
                <a:lnTo>
                  <a:pt x="0" y="54356"/>
                </a:lnTo>
                <a:lnTo>
                  <a:pt x="0" y="284938"/>
                </a:lnTo>
                <a:lnTo>
                  <a:pt x="5268" y="286692"/>
                </a:lnTo>
                <a:lnTo>
                  <a:pt x="7902" y="283185"/>
                </a:lnTo>
                <a:lnTo>
                  <a:pt x="22940" y="266527"/>
                </a:lnTo>
                <a:lnTo>
                  <a:pt x="41270" y="253815"/>
                </a:lnTo>
                <a:lnTo>
                  <a:pt x="62235" y="245705"/>
                </a:lnTo>
                <a:lnTo>
                  <a:pt x="85176" y="242856"/>
                </a:lnTo>
                <a:lnTo>
                  <a:pt x="109900" y="246157"/>
                </a:lnTo>
                <a:lnTo>
                  <a:pt x="132154" y="255459"/>
                </a:lnTo>
                <a:lnTo>
                  <a:pt x="151116" y="269856"/>
                </a:lnTo>
                <a:lnTo>
                  <a:pt x="168596" y="291952"/>
                </a:lnTo>
                <a:lnTo>
                  <a:pt x="172986" y="291952"/>
                </a:lnTo>
                <a:lnTo>
                  <a:pt x="190466" y="269856"/>
                </a:lnTo>
                <a:lnTo>
                  <a:pt x="209428" y="255459"/>
                </a:lnTo>
                <a:lnTo>
                  <a:pt x="231682" y="246157"/>
                </a:lnTo>
                <a:lnTo>
                  <a:pt x="256406" y="242856"/>
                </a:lnTo>
                <a:lnTo>
                  <a:pt x="279347" y="245705"/>
                </a:lnTo>
                <a:lnTo>
                  <a:pt x="300312" y="253815"/>
                </a:lnTo>
                <a:lnTo>
                  <a:pt x="318642" y="266527"/>
                </a:lnTo>
                <a:lnTo>
                  <a:pt x="333680" y="283185"/>
                </a:lnTo>
                <a:lnTo>
                  <a:pt x="336314" y="286692"/>
                </a:lnTo>
                <a:lnTo>
                  <a:pt x="341582" y="284938"/>
                </a:lnTo>
                <a:lnTo>
                  <a:pt x="341582" y="55233"/>
                </a:lnTo>
                <a:lnTo>
                  <a:pt x="340704" y="50849"/>
                </a:lnTo>
                <a:lnTo>
                  <a:pt x="323581" y="28109"/>
                </a:lnTo>
                <a:lnTo>
                  <a:pt x="304483" y="13150"/>
                </a:lnTo>
                <a:lnTo>
                  <a:pt x="281762" y="3452"/>
                </a:lnTo>
                <a:lnTo>
                  <a:pt x="256406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8162" y="1196975"/>
            <a:ext cx="11103610" cy="0"/>
          </a:xfrm>
          <a:custGeom>
            <a:avLst/>
            <a:gdLst/>
            <a:ahLst/>
            <a:cxnLst/>
            <a:rect l="l" t="t" r="r" b="b"/>
            <a:pathLst>
              <a:path w="11103610">
                <a:moveTo>
                  <a:pt x="0" y="0"/>
                </a:moveTo>
                <a:lnTo>
                  <a:pt x="11103038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8162" y="6165850"/>
            <a:ext cx="11103610" cy="0"/>
          </a:xfrm>
          <a:custGeom>
            <a:avLst/>
            <a:gdLst/>
            <a:ahLst/>
            <a:cxnLst/>
            <a:rect l="l" t="t" r="r" b="b"/>
            <a:pathLst>
              <a:path w="11103610">
                <a:moveTo>
                  <a:pt x="0" y="0"/>
                </a:moveTo>
                <a:lnTo>
                  <a:pt x="11103038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75868" y="1334770"/>
            <a:ext cx="10570210" cy="4565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4DC2EB"/>
                </a:solidFill>
                <a:latin typeface="Arial"/>
                <a:cs typeface="Arial"/>
              </a:rPr>
              <a:t>Преимущественное</a:t>
            </a:r>
            <a:r>
              <a:rPr sz="2400" b="1" spc="3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4DC2EB"/>
                </a:solidFill>
                <a:latin typeface="Arial"/>
                <a:cs typeface="Arial"/>
              </a:rPr>
              <a:t>право</a:t>
            </a:r>
            <a:endParaRPr sz="2400">
              <a:latin typeface="Arial"/>
              <a:cs typeface="Arial"/>
            </a:endParaRPr>
          </a:p>
          <a:p>
            <a:pPr marL="12700" marR="114046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Microsoft Sans Serif"/>
                <a:cs typeface="Microsoft Sans Serif"/>
              </a:rPr>
              <a:t>Полнородные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и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неполнородные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братья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и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сестры </a:t>
            </a:r>
            <a:r>
              <a:rPr sz="2000" spc="-20" dirty="0">
                <a:latin typeface="Microsoft Sans Serif"/>
                <a:cs typeface="Microsoft Sans Serif"/>
              </a:rPr>
              <a:t>детей,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обучающихся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в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данной </a:t>
            </a:r>
            <a:r>
              <a:rPr sz="2000" spc="-51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образовательной</a:t>
            </a:r>
            <a:r>
              <a:rPr sz="2000" spc="-4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организации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4DC2EB"/>
                </a:solidFill>
                <a:latin typeface="Arial"/>
                <a:cs typeface="Arial"/>
              </a:rPr>
              <a:t>Внеочередное</a:t>
            </a:r>
            <a:r>
              <a:rPr sz="2400" b="1" spc="-2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4DC2EB"/>
                </a:solidFill>
                <a:latin typeface="Arial"/>
                <a:cs typeface="Arial"/>
              </a:rPr>
              <a:t>право</a:t>
            </a:r>
            <a:endParaRPr sz="2400">
              <a:latin typeface="Arial"/>
              <a:cs typeface="Arial"/>
            </a:endParaRPr>
          </a:p>
          <a:p>
            <a:pPr marL="12700" marR="1998345">
              <a:lnSpc>
                <a:spcPct val="100000"/>
              </a:lnSpc>
              <a:spcBef>
                <a:spcPts val="100"/>
              </a:spcBef>
            </a:pPr>
            <a:r>
              <a:rPr sz="2000" spc="-70" dirty="0">
                <a:latin typeface="Microsoft Sans Serif"/>
                <a:cs typeface="Microsoft Sans Serif"/>
              </a:rPr>
              <a:t>Дети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прокуроров,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дети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сотрудников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следственного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spc="-35" dirty="0">
                <a:latin typeface="Microsoft Sans Serif"/>
                <a:cs typeface="Microsoft Sans Serif"/>
              </a:rPr>
              <a:t>комитета,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дети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судей </a:t>
            </a:r>
            <a:r>
              <a:rPr sz="2000" spc="-52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(только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5" dirty="0">
                <a:latin typeface="Microsoft Sans Serif"/>
                <a:cs typeface="Microsoft Sans Serif"/>
              </a:rPr>
              <a:t>для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35" dirty="0">
                <a:latin typeface="Microsoft Sans Serif"/>
                <a:cs typeface="Microsoft Sans Serif"/>
              </a:rPr>
              <a:t>школ</a:t>
            </a:r>
            <a:r>
              <a:rPr sz="2000" dirty="0">
                <a:latin typeface="Microsoft Sans Serif"/>
                <a:cs typeface="Microsoft Sans Serif"/>
              </a:rPr>
              <a:t> с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интернатами)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3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4DC2EB"/>
                </a:solidFill>
                <a:latin typeface="Arial"/>
                <a:cs typeface="Arial"/>
              </a:rPr>
              <a:t>Первоочередное</a:t>
            </a:r>
            <a:r>
              <a:rPr sz="2400" b="1" spc="-4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4DC2EB"/>
                </a:solidFill>
                <a:latin typeface="Arial"/>
                <a:cs typeface="Arial"/>
              </a:rPr>
              <a:t>право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70" dirty="0">
                <a:latin typeface="Microsoft Sans Serif"/>
                <a:cs typeface="Microsoft Sans Serif"/>
              </a:rPr>
              <a:t>Дети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сотрудников,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имеющих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специальные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звания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и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проходящих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службу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в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учреждениях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и </a:t>
            </a:r>
            <a:r>
              <a:rPr sz="2000" spc="-51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органах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уголовно-исполнительной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системы,</a:t>
            </a:r>
            <a:r>
              <a:rPr sz="2000" spc="-15" dirty="0">
                <a:latin typeface="Microsoft Sans Serif"/>
                <a:cs typeface="Microsoft Sans Serif"/>
              </a:rPr>
              <a:t> органах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принудительного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исполнения 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Российской</a:t>
            </a:r>
            <a:r>
              <a:rPr sz="2000" spc="-3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Федерации,</a:t>
            </a:r>
            <a:r>
              <a:rPr sz="2000" spc="-10" dirty="0">
                <a:latin typeface="Microsoft Sans Serif"/>
                <a:cs typeface="Microsoft Sans Serif"/>
              </a:rPr>
              <a:t> федеральной </a:t>
            </a:r>
            <a:r>
              <a:rPr sz="2000" spc="-20" dirty="0">
                <a:latin typeface="Microsoft Sans Serif"/>
                <a:cs typeface="Microsoft Sans Serif"/>
              </a:rPr>
              <a:t>противопожарной</a:t>
            </a:r>
            <a:r>
              <a:rPr sz="2000" spc="-5" dirty="0">
                <a:latin typeface="Microsoft Sans Serif"/>
                <a:cs typeface="Microsoft Sans Serif"/>
              </a:rPr>
              <a:t> службе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Государственной </a:t>
            </a:r>
            <a:r>
              <a:rPr sz="2000" spc="-20" dirty="0">
                <a:latin typeface="Microsoft Sans Serif"/>
                <a:cs typeface="Microsoft Sans Serif"/>
              </a:rPr>
              <a:t> противопожарной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службы и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таможенных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органах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Российской </a:t>
            </a:r>
            <a:r>
              <a:rPr sz="2000" spc="-25" dirty="0">
                <a:latin typeface="Microsoft Sans Serif"/>
                <a:cs typeface="Microsoft Sans Serif"/>
              </a:rPr>
              <a:t>Федерации,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дети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000" spc="-25" dirty="0">
                <a:latin typeface="Microsoft Sans Serif"/>
                <a:cs typeface="Microsoft Sans Serif"/>
              </a:rPr>
              <a:t>сотрудников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полиции,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дети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военнослужащих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по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месту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жительства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их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семей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pPr marL="38100">
                <a:lnSpc>
                  <a:spcPts val="2090"/>
                </a:lnSpc>
              </a:pPr>
              <a:t>15</a:t>
            </a:fld>
            <a:endParaRPr spc="-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8541" y="347853"/>
            <a:ext cx="78759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30" dirty="0"/>
              <a:t>Прием</a:t>
            </a:r>
            <a:r>
              <a:rPr sz="4800" spc="70" dirty="0"/>
              <a:t> </a:t>
            </a:r>
            <a:r>
              <a:rPr sz="4800" spc="-15" dirty="0"/>
              <a:t>на</a:t>
            </a:r>
            <a:r>
              <a:rPr sz="4800" spc="35" dirty="0"/>
              <a:t> </a:t>
            </a:r>
            <a:r>
              <a:rPr sz="4800" spc="-20" dirty="0"/>
              <a:t>свободные</a:t>
            </a:r>
            <a:r>
              <a:rPr sz="4800" spc="60" dirty="0"/>
              <a:t> </a:t>
            </a:r>
            <a:r>
              <a:rPr sz="4800" spc="-40" dirty="0"/>
              <a:t>места</a:t>
            </a:r>
            <a:endParaRPr sz="4800"/>
          </a:p>
        </p:txBody>
      </p:sp>
      <p:sp>
        <p:nvSpPr>
          <p:cNvPr id="3" name="object 3"/>
          <p:cNvSpPr/>
          <p:nvPr/>
        </p:nvSpPr>
        <p:spPr>
          <a:xfrm>
            <a:off x="11280775" y="6314323"/>
            <a:ext cx="295910" cy="291465"/>
          </a:xfrm>
          <a:custGeom>
            <a:avLst/>
            <a:gdLst/>
            <a:ahLst/>
            <a:cxnLst/>
            <a:rect l="l" t="t" r="r" b="b"/>
            <a:pathLst>
              <a:path w="295909" h="291465">
                <a:moveTo>
                  <a:pt x="292870" y="0"/>
                </a:moveTo>
                <a:lnTo>
                  <a:pt x="156704" y="85618"/>
                </a:lnTo>
                <a:lnTo>
                  <a:pt x="151380" y="89440"/>
                </a:lnTo>
                <a:lnTo>
                  <a:pt x="144533" y="89440"/>
                </a:lnTo>
                <a:lnTo>
                  <a:pt x="139208" y="85618"/>
                </a:lnTo>
                <a:lnTo>
                  <a:pt x="3042" y="0"/>
                </a:lnTo>
                <a:lnTo>
                  <a:pt x="0" y="1528"/>
                </a:lnTo>
                <a:lnTo>
                  <a:pt x="0" y="199515"/>
                </a:lnTo>
                <a:lnTo>
                  <a:pt x="1521" y="201044"/>
                </a:lnTo>
                <a:lnTo>
                  <a:pt x="139208" y="287426"/>
                </a:lnTo>
                <a:lnTo>
                  <a:pt x="144533" y="291249"/>
                </a:lnTo>
                <a:lnTo>
                  <a:pt x="151380" y="291249"/>
                </a:lnTo>
                <a:lnTo>
                  <a:pt x="156704" y="287426"/>
                </a:lnTo>
                <a:lnTo>
                  <a:pt x="294392" y="201044"/>
                </a:lnTo>
                <a:lnTo>
                  <a:pt x="295913" y="199515"/>
                </a:lnTo>
                <a:lnTo>
                  <a:pt x="295913" y="1528"/>
                </a:lnTo>
                <a:lnTo>
                  <a:pt x="292870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171" y="576227"/>
            <a:ext cx="341630" cy="292100"/>
          </a:xfrm>
          <a:custGeom>
            <a:avLst/>
            <a:gdLst/>
            <a:ahLst/>
            <a:cxnLst/>
            <a:rect l="l" t="t" r="r" b="b"/>
            <a:pathLst>
              <a:path w="341630" h="292100">
                <a:moveTo>
                  <a:pt x="256406" y="0"/>
                </a:moveTo>
                <a:lnTo>
                  <a:pt x="208659" y="12712"/>
                </a:lnTo>
                <a:lnTo>
                  <a:pt x="174742" y="46466"/>
                </a:lnTo>
                <a:lnTo>
                  <a:pt x="172986" y="49972"/>
                </a:lnTo>
                <a:lnTo>
                  <a:pt x="168596" y="49972"/>
                </a:lnTo>
                <a:lnTo>
                  <a:pt x="132923" y="12712"/>
                </a:lnTo>
                <a:lnTo>
                  <a:pt x="85176" y="0"/>
                </a:lnTo>
                <a:lnTo>
                  <a:pt x="62976" y="3095"/>
                </a:lnTo>
                <a:lnTo>
                  <a:pt x="23187" y="24411"/>
                </a:lnTo>
                <a:lnTo>
                  <a:pt x="0" y="54356"/>
                </a:lnTo>
                <a:lnTo>
                  <a:pt x="0" y="284938"/>
                </a:lnTo>
                <a:lnTo>
                  <a:pt x="5268" y="286692"/>
                </a:lnTo>
                <a:lnTo>
                  <a:pt x="7902" y="283185"/>
                </a:lnTo>
                <a:lnTo>
                  <a:pt x="22940" y="266527"/>
                </a:lnTo>
                <a:lnTo>
                  <a:pt x="41270" y="253815"/>
                </a:lnTo>
                <a:lnTo>
                  <a:pt x="62235" y="245705"/>
                </a:lnTo>
                <a:lnTo>
                  <a:pt x="85176" y="242856"/>
                </a:lnTo>
                <a:lnTo>
                  <a:pt x="109900" y="246157"/>
                </a:lnTo>
                <a:lnTo>
                  <a:pt x="132154" y="255459"/>
                </a:lnTo>
                <a:lnTo>
                  <a:pt x="151116" y="269856"/>
                </a:lnTo>
                <a:lnTo>
                  <a:pt x="168596" y="291952"/>
                </a:lnTo>
                <a:lnTo>
                  <a:pt x="172986" y="291952"/>
                </a:lnTo>
                <a:lnTo>
                  <a:pt x="190466" y="269856"/>
                </a:lnTo>
                <a:lnTo>
                  <a:pt x="209428" y="255459"/>
                </a:lnTo>
                <a:lnTo>
                  <a:pt x="231682" y="246157"/>
                </a:lnTo>
                <a:lnTo>
                  <a:pt x="256406" y="242856"/>
                </a:lnTo>
                <a:lnTo>
                  <a:pt x="279347" y="245705"/>
                </a:lnTo>
                <a:lnTo>
                  <a:pt x="300312" y="253815"/>
                </a:lnTo>
                <a:lnTo>
                  <a:pt x="318642" y="266527"/>
                </a:lnTo>
                <a:lnTo>
                  <a:pt x="333680" y="283185"/>
                </a:lnTo>
                <a:lnTo>
                  <a:pt x="336314" y="286692"/>
                </a:lnTo>
                <a:lnTo>
                  <a:pt x="341582" y="284938"/>
                </a:lnTo>
                <a:lnTo>
                  <a:pt x="341582" y="55233"/>
                </a:lnTo>
                <a:lnTo>
                  <a:pt x="340704" y="50849"/>
                </a:lnTo>
                <a:lnTo>
                  <a:pt x="323581" y="28109"/>
                </a:lnTo>
                <a:lnTo>
                  <a:pt x="304483" y="13150"/>
                </a:lnTo>
                <a:lnTo>
                  <a:pt x="281762" y="3452"/>
                </a:lnTo>
                <a:lnTo>
                  <a:pt x="256406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8162" y="1196975"/>
            <a:ext cx="11103610" cy="0"/>
          </a:xfrm>
          <a:custGeom>
            <a:avLst/>
            <a:gdLst/>
            <a:ahLst/>
            <a:cxnLst/>
            <a:rect l="l" t="t" r="r" b="b"/>
            <a:pathLst>
              <a:path w="11103610">
                <a:moveTo>
                  <a:pt x="0" y="0"/>
                </a:moveTo>
                <a:lnTo>
                  <a:pt x="11103038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8162" y="6165850"/>
            <a:ext cx="11103610" cy="0"/>
          </a:xfrm>
          <a:custGeom>
            <a:avLst/>
            <a:gdLst/>
            <a:ahLst/>
            <a:cxnLst/>
            <a:rect l="l" t="t" r="r" b="b"/>
            <a:pathLst>
              <a:path w="11103610">
                <a:moveTo>
                  <a:pt x="0" y="0"/>
                </a:moveTo>
                <a:lnTo>
                  <a:pt x="11103038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72516" y="1306195"/>
            <a:ext cx="33477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4DC2EB"/>
                </a:solidFill>
                <a:latin typeface="Arial"/>
                <a:cs typeface="Arial"/>
              </a:rPr>
              <a:t>Прием</a:t>
            </a:r>
            <a:r>
              <a:rPr sz="2400" b="1" spc="-1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DC2EB"/>
                </a:solidFill>
                <a:latin typeface="Arial"/>
                <a:cs typeface="Arial"/>
              </a:rPr>
              <a:t>с</a:t>
            </a:r>
            <a:r>
              <a:rPr sz="2400" b="1" spc="-2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DC2EB"/>
                </a:solidFill>
                <a:latin typeface="Arial"/>
                <a:cs typeface="Arial"/>
              </a:rPr>
              <a:t>06</a:t>
            </a:r>
            <a:r>
              <a:rPr sz="2400" b="1" spc="-2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4DC2EB"/>
                </a:solidFill>
                <a:latin typeface="Arial"/>
                <a:cs typeface="Arial"/>
              </a:rPr>
              <a:t>июля</a:t>
            </a:r>
            <a:r>
              <a:rPr sz="2400" b="1" spc="-10" dirty="0">
                <a:solidFill>
                  <a:srgbClr val="4DC2EB"/>
                </a:solidFill>
                <a:latin typeface="Arial"/>
                <a:cs typeface="Arial"/>
              </a:rPr>
              <a:t> 2022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pPr marL="38100">
                <a:lnSpc>
                  <a:spcPts val="2090"/>
                </a:lnSpc>
              </a:pPr>
              <a:t>16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572516" y="2190369"/>
            <a:ext cx="1061339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5" dirty="0">
                <a:solidFill>
                  <a:srgbClr val="4DC2EB"/>
                </a:solidFill>
                <a:latin typeface="Arial"/>
                <a:cs typeface="Arial"/>
              </a:rPr>
              <a:t>До</a:t>
            </a:r>
            <a:r>
              <a:rPr sz="2400" b="1" spc="-2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DC2EB"/>
                </a:solidFill>
                <a:latin typeface="Arial"/>
                <a:cs typeface="Arial"/>
              </a:rPr>
              <a:t>04</a:t>
            </a:r>
            <a:r>
              <a:rPr sz="2400" b="1" spc="-1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4DC2EB"/>
                </a:solidFill>
                <a:latin typeface="Arial"/>
                <a:cs typeface="Arial"/>
              </a:rPr>
              <a:t>июля </a:t>
            </a:r>
            <a:r>
              <a:rPr sz="2400" b="1" spc="-10" dirty="0">
                <a:solidFill>
                  <a:srgbClr val="4DC2EB"/>
                </a:solidFill>
                <a:latin typeface="Arial"/>
                <a:cs typeface="Arial"/>
              </a:rPr>
              <a:t>2022: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400" spc="-25" dirty="0">
                <a:latin typeface="Microsoft Sans Serif"/>
                <a:cs typeface="Microsoft Sans Serif"/>
              </a:rPr>
              <a:t>Образовательные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организации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предоставляют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информацию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о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количестве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свободных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мест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на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официальном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сайте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30" dirty="0">
                <a:latin typeface="Microsoft Sans Serif"/>
                <a:cs typeface="Microsoft Sans Serif"/>
              </a:rPr>
              <a:t>ОУ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и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информационном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стенде</a:t>
            </a:r>
            <a:endParaRPr sz="2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400" b="1" spc="-15" dirty="0">
                <a:solidFill>
                  <a:srgbClr val="4DC2EB"/>
                </a:solidFill>
                <a:latin typeface="Arial"/>
                <a:cs typeface="Arial"/>
              </a:rPr>
              <a:t>Ранее</a:t>
            </a:r>
            <a:r>
              <a:rPr sz="2400" b="1" spc="1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DC2EB"/>
                </a:solidFill>
                <a:latin typeface="Arial"/>
                <a:cs typeface="Arial"/>
              </a:rPr>
              <a:t>06</a:t>
            </a:r>
            <a:r>
              <a:rPr sz="2400" b="1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4DC2EB"/>
                </a:solidFill>
                <a:latin typeface="Arial"/>
                <a:cs typeface="Arial"/>
              </a:rPr>
              <a:t>июля</a:t>
            </a:r>
            <a:r>
              <a:rPr sz="2400" b="1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DC2EB"/>
                </a:solidFill>
                <a:latin typeface="Arial"/>
                <a:cs typeface="Arial"/>
              </a:rPr>
              <a:t>2022</a:t>
            </a:r>
            <a:r>
              <a:rPr sz="2400" b="1" spc="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4DC2EB"/>
                </a:solidFill>
                <a:latin typeface="Arial"/>
                <a:cs typeface="Arial"/>
              </a:rPr>
              <a:t>заявления</a:t>
            </a:r>
            <a:r>
              <a:rPr sz="2400" b="1" spc="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DC2EB"/>
                </a:solidFill>
                <a:latin typeface="Arial"/>
                <a:cs typeface="Arial"/>
              </a:rPr>
              <a:t>о</a:t>
            </a:r>
            <a:r>
              <a:rPr sz="2400" b="1" spc="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4DC2EB"/>
                </a:solidFill>
                <a:latin typeface="Arial"/>
                <a:cs typeface="Arial"/>
              </a:rPr>
              <a:t>приеме</a:t>
            </a:r>
            <a:r>
              <a:rPr sz="2400" b="1" dirty="0">
                <a:solidFill>
                  <a:srgbClr val="4DC2EB"/>
                </a:solidFill>
                <a:latin typeface="Arial"/>
                <a:cs typeface="Arial"/>
              </a:rPr>
              <a:t> на</a:t>
            </a:r>
            <a:r>
              <a:rPr sz="2400" b="1" spc="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4DC2EB"/>
                </a:solidFill>
                <a:latin typeface="Arial"/>
                <a:cs typeface="Arial"/>
              </a:rPr>
              <a:t>свободные</a:t>
            </a:r>
            <a:r>
              <a:rPr sz="2400" b="1" spc="1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4DC2EB"/>
                </a:solidFill>
                <a:latin typeface="Arial"/>
                <a:cs typeface="Arial"/>
              </a:rPr>
              <a:t>места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4DC2EB"/>
                </a:solidFill>
                <a:latin typeface="Arial"/>
                <a:cs typeface="Arial"/>
              </a:rPr>
              <a:t>не</a:t>
            </a:r>
            <a:r>
              <a:rPr sz="2400" b="1" spc="-50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4DC2EB"/>
                </a:solidFill>
                <a:latin typeface="Arial"/>
                <a:cs typeface="Arial"/>
              </a:rPr>
              <a:t>принимаются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0644" y="284175"/>
            <a:ext cx="452310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20" dirty="0"/>
              <a:t>Обратная</a:t>
            </a:r>
            <a:r>
              <a:rPr sz="4800" dirty="0"/>
              <a:t> </a:t>
            </a:r>
            <a:r>
              <a:rPr sz="4800" spc="-50" dirty="0"/>
              <a:t>связь</a:t>
            </a:r>
            <a:endParaRPr sz="4800"/>
          </a:p>
        </p:txBody>
      </p:sp>
      <p:sp>
        <p:nvSpPr>
          <p:cNvPr id="3" name="object 3"/>
          <p:cNvSpPr/>
          <p:nvPr/>
        </p:nvSpPr>
        <p:spPr>
          <a:xfrm>
            <a:off x="11280775" y="6314323"/>
            <a:ext cx="295910" cy="291465"/>
          </a:xfrm>
          <a:custGeom>
            <a:avLst/>
            <a:gdLst/>
            <a:ahLst/>
            <a:cxnLst/>
            <a:rect l="l" t="t" r="r" b="b"/>
            <a:pathLst>
              <a:path w="295909" h="291465">
                <a:moveTo>
                  <a:pt x="292870" y="0"/>
                </a:moveTo>
                <a:lnTo>
                  <a:pt x="156704" y="85618"/>
                </a:lnTo>
                <a:lnTo>
                  <a:pt x="151380" y="89440"/>
                </a:lnTo>
                <a:lnTo>
                  <a:pt x="144533" y="89440"/>
                </a:lnTo>
                <a:lnTo>
                  <a:pt x="139208" y="85618"/>
                </a:lnTo>
                <a:lnTo>
                  <a:pt x="3042" y="0"/>
                </a:lnTo>
                <a:lnTo>
                  <a:pt x="0" y="1528"/>
                </a:lnTo>
                <a:lnTo>
                  <a:pt x="0" y="199515"/>
                </a:lnTo>
                <a:lnTo>
                  <a:pt x="1521" y="201044"/>
                </a:lnTo>
                <a:lnTo>
                  <a:pt x="139208" y="287426"/>
                </a:lnTo>
                <a:lnTo>
                  <a:pt x="144533" y="291249"/>
                </a:lnTo>
                <a:lnTo>
                  <a:pt x="151380" y="291249"/>
                </a:lnTo>
                <a:lnTo>
                  <a:pt x="156704" y="287426"/>
                </a:lnTo>
                <a:lnTo>
                  <a:pt x="294392" y="201044"/>
                </a:lnTo>
                <a:lnTo>
                  <a:pt x="295913" y="199515"/>
                </a:lnTo>
                <a:lnTo>
                  <a:pt x="295913" y="1528"/>
                </a:lnTo>
                <a:lnTo>
                  <a:pt x="292870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171" y="576227"/>
            <a:ext cx="341630" cy="292100"/>
          </a:xfrm>
          <a:custGeom>
            <a:avLst/>
            <a:gdLst/>
            <a:ahLst/>
            <a:cxnLst/>
            <a:rect l="l" t="t" r="r" b="b"/>
            <a:pathLst>
              <a:path w="341630" h="292100">
                <a:moveTo>
                  <a:pt x="256406" y="0"/>
                </a:moveTo>
                <a:lnTo>
                  <a:pt x="208659" y="12712"/>
                </a:lnTo>
                <a:lnTo>
                  <a:pt x="174742" y="46466"/>
                </a:lnTo>
                <a:lnTo>
                  <a:pt x="172986" y="49972"/>
                </a:lnTo>
                <a:lnTo>
                  <a:pt x="168596" y="49972"/>
                </a:lnTo>
                <a:lnTo>
                  <a:pt x="132923" y="12712"/>
                </a:lnTo>
                <a:lnTo>
                  <a:pt x="85176" y="0"/>
                </a:lnTo>
                <a:lnTo>
                  <a:pt x="62976" y="3095"/>
                </a:lnTo>
                <a:lnTo>
                  <a:pt x="23187" y="24411"/>
                </a:lnTo>
                <a:lnTo>
                  <a:pt x="0" y="54356"/>
                </a:lnTo>
                <a:lnTo>
                  <a:pt x="0" y="284938"/>
                </a:lnTo>
                <a:lnTo>
                  <a:pt x="5268" y="286692"/>
                </a:lnTo>
                <a:lnTo>
                  <a:pt x="7902" y="283185"/>
                </a:lnTo>
                <a:lnTo>
                  <a:pt x="22940" y="266527"/>
                </a:lnTo>
                <a:lnTo>
                  <a:pt x="41270" y="253815"/>
                </a:lnTo>
                <a:lnTo>
                  <a:pt x="62235" y="245705"/>
                </a:lnTo>
                <a:lnTo>
                  <a:pt x="85176" y="242856"/>
                </a:lnTo>
                <a:lnTo>
                  <a:pt x="109900" y="246157"/>
                </a:lnTo>
                <a:lnTo>
                  <a:pt x="132154" y="255459"/>
                </a:lnTo>
                <a:lnTo>
                  <a:pt x="151116" y="269856"/>
                </a:lnTo>
                <a:lnTo>
                  <a:pt x="168596" y="291952"/>
                </a:lnTo>
                <a:lnTo>
                  <a:pt x="172986" y="291952"/>
                </a:lnTo>
                <a:lnTo>
                  <a:pt x="190466" y="269856"/>
                </a:lnTo>
                <a:lnTo>
                  <a:pt x="209428" y="255459"/>
                </a:lnTo>
                <a:lnTo>
                  <a:pt x="231682" y="246157"/>
                </a:lnTo>
                <a:lnTo>
                  <a:pt x="256406" y="242856"/>
                </a:lnTo>
                <a:lnTo>
                  <a:pt x="279347" y="245705"/>
                </a:lnTo>
                <a:lnTo>
                  <a:pt x="300312" y="253815"/>
                </a:lnTo>
                <a:lnTo>
                  <a:pt x="318642" y="266527"/>
                </a:lnTo>
                <a:lnTo>
                  <a:pt x="333680" y="283185"/>
                </a:lnTo>
                <a:lnTo>
                  <a:pt x="336314" y="286692"/>
                </a:lnTo>
                <a:lnTo>
                  <a:pt x="341582" y="284938"/>
                </a:lnTo>
                <a:lnTo>
                  <a:pt x="341582" y="55233"/>
                </a:lnTo>
                <a:lnTo>
                  <a:pt x="340704" y="50849"/>
                </a:lnTo>
                <a:lnTo>
                  <a:pt x="323581" y="28109"/>
                </a:lnTo>
                <a:lnTo>
                  <a:pt x="304483" y="13150"/>
                </a:lnTo>
                <a:lnTo>
                  <a:pt x="281762" y="3452"/>
                </a:lnTo>
                <a:lnTo>
                  <a:pt x="256406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8162" y="1196975"/>
            <a:ext cx="11103610" cy="0"/>
          </a:xfrm>
          <a:custGeom>
            <a:avLst/>
            <a:gdLst/>
            <a:ahLst/>
            <a:cxnLst/>
            <a:rect l="l" t="t" r="r" b="b"/>
            <a:pathLst>
              <a:path w="11103610">
                <a:moveTo>
                  <a:pt x="0" y="0"/>
                </a:moveTo>
                <a:lnTo>
                  <a:pt x="11103038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25462" y="1334770"/>
            <a:ext cx="11129010" cy="40241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065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Microsoft Sans Serif"/>
                <a:cs typeface="Microsoft Sans Serif"/>
              </a:rPr>
              <a:t>Единый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портал</a:t>
            </a:r>
            <a:r>
              <a:rPr sz="1600" spc="40" dirty="0">
                <a:latin typeface="Microsoft Sans Serif"/>
                <a:cs typeface="Microsoft Sans Serif"/>
              </a:rPr>
              <a:t> </a:t>
            </a:r>
            <a:r>
              <a:rPr sz="1600" spc="-35" dirty="0">
                <a:latin typeface="Microsoft Sans Serif"/>
                <a:cs typeface="Microsoft Sans Serif"/>
              </a:rPr>
              <a:t>Пермского</a:t>
            </a:r>
            <a:r>
              <a:rPr sz="1600" spc="40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образования</a:t>
            </a:r>
            <a:r>
              <a:rPr sz="1600" spc="50" dirty="0">
                <a:latin typeface="Microsoft Sans Serif"/>
                <a:cs typeface="Microsoft Sans Serif"/>
              </a:rPr>
              <a:t> </a:t>
            </a:r>
            <a:r>
              <a:rPr sz="1600" b="1" spc="-5" dirty="0">
                <a:solidFill>
                  <a:srgbClr val="4DC2EB"/>
                </a:solidFill>
                <a:latin typeface="Arial"/>
                <a:cs typeface="Arial"/>
              </a:rPr>
              <a:t>permedu.ru</a:t>
            </a:r>
            <a:endParaRPr sz="1600" dirty="0">
              <a:latin typeface="Arial"/>
              <a:cs typeface="Arial"/>
            </a:endParaRPr>
          </a:p>
          <a:p>
            <a:pPr marL="139065">
              <a:lnSpc>
                <a:spcPct val="100000"/>
              </a:lnSpc>
              <a:spcBef>
                <a:spcPts val="1870"/>
              </a:spcBef>
            </a:pPr>
            <a:r>
              <a:rPr sz="1600" spc="-45" dirty="0">
                <a:latin typeface="Microsoft Sans Serif"/>
                <a:cs typeface="Microsoft Sans Serif"/>
              </a:rPr>
              <a:t>Департамент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образования: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Сибирская,</a:t>
            </a:r>
            <a:r>
              <a:rPr sz="1600" spc="1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17</a:t>
            </a:r>
            <a:endParaRPr sz="1600" dirty="0">
              <a:latin typeface="Microsoft Sans Serif"/>
              <a:cs typeface="Microsoft Sans Serif"/>
            </a:endParaRPr>
          </a:p>
          <a:p>
            <a:pPr marL="139065">
              <a:lnSpc>
                <a:spcPct val="100000"/>
              </a:lnSpc>
              <a:spcBef>
                <a:spcPts val="110"/>
              </a:spcBef>
            </a:pPr>
            <a:r>
              <a:rPr sz="1600" b="1" spc="-5" dirty="0">
                <a:solidFill>
                  <a:srgbClr val="4DC2EB"/>
                </a:solidFill>
                <a:latin typeface="Arial"/>
                <a:cs typeface="Arial"/>
                <a:hlinkClick r:id="rId2"/>
              </a:rPr>
              <a:t>do@gorodperm.ru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45" dirty="0">
                <a:latin typeface="Microsoft Sans Serif"/>
                <a:cs typeface="Microsoft Sans Serif"/>
              </a:rPr>
              <a:t>Департамент</a:t>
            </a:r>
            <a:r>
              <a:rPr sz="1600" spc="40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образования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в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социальных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сетях: </a:t>
            </a:r>
            <a:r>
              <a:rPr sz="1600" spc="-620" dirty="0">
                <a:latin typeface="Microsoft Sans Serif"/>
                <a:cs typeface="Microsoft Sans Serif"/>
              </a:rPr>
              <a:t> </a:t>
            </a:r>
            <a:r>
              <a:rPr sz="1600" b="1" spc="-5" dirty="0">
                <a:solidFill>
                  <a:srgbClr val="4DC2EB"/>
                </a:solidFill>
                <a:latin typeface="Arial"/>
                <a:cs typeface="Arial"/>
              </a:rPr>
              <a:t>https://vk.com/perm_obrazovanie </a:t>
            </a:r>
            <a:r>
              <a:rPr sz="1600" b="1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4DC2EB"/>
                </a:solidFill>
                <a:latin typeface="Arial"/>
                <a:cs typeface="Arial"/>
                <a:hlinkClick r:id="rId3"/>
              </a:rPr>
              <a:t>https://</a:t>
            </a:r>
            <a:r>
              <a:rPr sz="1600" b="1" dirty="0" smtClean="0">
                <a:solidFill>
                  <a:srgbClr val="4DC2EB"/>
                </a:solidFill>
                <a:latin typeface="Arial"/>
                <a:cs typeface="Arial"/>
                <a:hlinkClick r:id="rId3"/>
              </a:rPr>
              <a:t>t.me/permeducation</a:t>
            </a:r>
            <a:endParaRPr lang="ru-RU" sz="1600" b="1" dirty="0" smtClean="0">
              <a:solidFill>
                <a:srgbClr val="4DC2EB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600" b="1" spc="-10" dirty="0" smtClean="0">
                <a:latin typeface="Arial"/>
                <a:cs typeface="Arial"/>
              </a:rPr>
              <a:t>Индустриальный</a:t>
            </a:r>
            <a:r>
              <a:rPr lang="ru-RU" sz="1600" b="1" spc="35" dirty="0" smtClean="0">
                <a:latin typeface="Arial"/>
                <a:cs typeface="Arial"/>
              </a:rPr>
              <a:t> </a:t>
            </a:r>
            <a:r>
              <a:rPr lang="ru-RU" sz="1600" b="1" spc="-5" dirty="0" smtClean="0">
                <a:latin typeface="Arial"/>
                <a:cs typeface="Arial"/>
              </a:rPr>
              <a:t>район:</a:t>
            </a:r>
            <a:endParaRPr lang="ru-RU" sz="160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ru-RU" sz="1600" spc="-15" dirty="0" smtClean="0">
                <a:latin typeface="Microsoft Sans Serif"/>
                <a:cs typeface="Microsoft Sans Serif"/>
              </a:rPr>
              <a:t>ул.</a:t>
            </a:r>
            <a:r>
              <a:rPr lang="ru-RU" sz="1600" spc="15" dirty="0" smtClean="0">
                <a:latin typeface="Microsoft Sans Serif"/>
                <a:cs typeface="Microsoft Sans Serif"/>
              </a:rPr>
              <a:t> </a:t>
            </a:r>
            <a:r>
              <a:rPr lang="ru-RU" sz="1600" spc="-5" dirty="0" smtClean="0">
                <a:latin typeface="Microsoft Sans Serif"/>
                <a:cs typeface="Microsoft Sans Serif"/>
              </a:rPr>
              <a:t>Мира, 15</a:t>
            </a:r>
            <a:endParaRPr lang="ru-RU" sz="1600" dirty="0" smtClean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lang="ru-RU" sz="1600" spc="-5" dirty="0" smtClean="0">
                <a:latin typeface="Microsoft Sans Serif"/>
                <a:cs typeface="Microsoft Sans Serif"/>
              </a:rPr>
              <a:t>227-95-09</a:t>
            </a:r>
            <a:endParaRPr lang="ru-RU" sz="1600" dirty="0" smtClean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lang="ru-RU" sz="1600" b="1" dirty="0" smtClean="0">
                <a:solidFill>
                  <a:srgbClr val="4DC2EB"/>
                </a:solidFill>
                <a:latin typeface="Arial"/>
                <a:cs typeface="Arial"/>
                <a:hlinkClick r:id="rId4"/>
              </a:rPr>
              <a:t>IndROO@gorodperm.ru</a:t>
            </a:r>
            <a:endParaRPr lang="ru-RU" sz="1600" dirty="0" smtClean="0">
              <a:latin typeface="Arial"/>
              <a:cs typeface="Arial"/>
            </a:endParaRPr>
          </a:p>
          <a:p>
            <a:pPr marL="12700" marR="953769">
              <a:lnSpc>
                <a:spcPct val="100000"/>
              </a:lnSpc>
            </a:pPr>
            <a:r>
              <a:rPr lang="ru-RU" sz="1600" spc="-10" dirty="0" smtClean="0">
                <a:latin typeface="Microsoft Sans Serif"/>
                <a:cs typeface="Microsoft Sans Serif"/>
              </a:rPr>
              <a:t>Воронина </a:t>
            </a:r>
            <a:r>
              <a:rPr lang="ru-RU" sz="1600" spc="-30" dirty="0" smtClean="0">
                <a:latin typeface="Microsoft Sans Serif"/>
                <a:cs typeface="Microsoft Sans Serif"/>
              </a:rPr>
              <a:t>Ксения </a:t>
            </a:r>
            <a:r>
              <a:rPr lang="ru-RU" sz="1600" spc="-465" dirty="0" smtClean="0">
                <a:latin typeface="Microsoft Sans Serif"/>
                <a:cs typeface="Microsoft Sans Serif"/>
              </a:rPr>
              <a:t> </a:t>
            </a:r>
            <a:r>
              <a:rPr lang="ru-RU" sz="1600" spc="-10" dirty="0" smtClean="0">
                <a:latin typeface="Microsoft Sans Serif"/>
                <a:cs typeface="Microsoft Sans Serif"/>
              </a:rPr>
              <a:t>Вадимовна</a:t>
            </a:r>
            <a:endParaRPr sz="1600" dirty="0">
              <a:latin typeface="Arial"/>
              <a:cs typeface="Arial"/>
            </a:endParaRPr>
          </a:p>
          <a:p>
            <a:pPr marL="139065">
              <a:lnSpc>
                <a:spcPct val="100000"/>
              </a:lnSpc>
              <a:spcBef>
                <a:spcPts val="1885"/>
              </a:spcBef>
            </a:pPr>
            <a:r>
              <a:rPr sz="1600" spc="-45" dirty="0">
                <a:latin typeface="Microsoft Sans Serif"/>
                <a:cs typeface="Microsoft Sans Serif"/>
              </a:rPr>
              <a:t>Горячая</a:t>
            </a:r>
            <a:r>
              <a:rPr sz="1600" spc="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линия</a:t>
            </a:r>
            <a:endParaRPr sz="1600" dirty="0">
              <a:latin typeface="Microsoft Sans Serif"/>
              <a:cs typeface="Microsoft Sans Serif"/>
            </a:endParaRPr>
          </a:p>
          <a:p>
            <a:pPr marL="139065">
              <a:lnSpc>
                <a:spcPct val="100000"/>
              </a:lnSpc>
              <a:spcBef>
                <a:spcPts val="95"/>
              </a:spcBef>
            </a:pPr>
            <a:r>
              <a:rPr sz="1600" spc="-45" dirty="0">
                <a:latin typeface="Microsoft Sans Serif"/>
                <a:cs typeface="Microsoft Sans Serif"/>
              </a:rPr>
              <a:t>Департамента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образования:</a:t>
            </a:r>
            <a:endParaRPr sz="1600" dirty="0">
              <a:latin typeface="Microsoft Sans Serif"/>
              <a:cs typeface="Microsoft Sans Serif"/>
            </a:endParaRPr>
          </a:p>
          <a:p>
            <a:pPr marL="139065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4DC2EB"/>
                </a:solidFill>
                <a:latin typeface="Arial"/>
                <a:cs typeface="Arial"/>
              </a:rPr>
              <a:t>28.03.2022</a:t>
            </a:r>
            <a:r>
              <a:rPr sz="1600" b="1" spc="5" dirty="0">
                <a:solidFill>
                  <a:srgbClr val="4DC2EB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4DC2EB"/>
                </a:solidFill>
                <a:latin typeface="Arial"/>
                <a:cs typeface="Arial"/>
              </a:rPr>
              <a:t>– </a:t>
            </a:r>
            <a:r>
              <a:rPr sz="1600" b="1" spc="-5" dirty="0">
                <a:solidFill>
                  <a:srgbClr val="4DC2EB"/>
                </a:solidFill>
                <a:latin typeface="Arial"/>
                <a:cs typeface="Arial"/>
              </a:rPr>
              <a:t>08.04.2022</a:t>
            </a:r>
            <a:endParaRPr sz="1600" dirty="0">
              <a:latin typeface="Arial"/>
              <a:cs typeface="Arial"/>
            </a:endParaRPr>
          </a:p>
          <a:p>
            <a:pPr marL="139065">
              <a:lnSpc>
                <a:spcPct val="100000"/>
              </a:lnSpc>
              <a:spcBef>
                <a:spcPts val="110"/>
              </a:spcBef>
            </a:pPr>
            <a:r>
              <a:rPr sz="1600" dirty="0">
                <a:latin typeface="Microsoft Sans Serif"/>
                <a:cs typeface="Microsoft Sans Serif"/>
              </a:rPr>
              <a:t>с </a:t>
            </a:r>
            <a:r>
              <a:rPr sz="1600" spc="-5" dirty="0">
                <a:latin typeface="Microsoft Sans Serif"/>
                <a:cs typeface="Microsoft Sans Serif"/>
              </a:rPr>
              <a:t>09:00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до</a:t>
            </a:r>
            <a:r>
              <a:rPr sz="1600" spc="1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18:00</a:t>
            </a:r>
            <a:endParaRPr sz="16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115675" algn="l"/>
              </a:tabLst>
            </a:pPr>
            <a:r>
              <a:rPr sz="1600" b="1" u="heavy" dirty="0">
                <a:solidFill>
                  <a:srgbClr val="4DC2EB"/>
                </a:solidFill>
                <a:uFill>
                  <a:solidFill>
                    <a:srgbClr val="BEBEBE"/>
                  </a:solidFill>
                </a:uFill>
                <a:latin typeface="Arial"/>
                <a:cs typeface="Arial"/>
              </a:rPr>
              <a:t> </a:t>
            </a:r>
            <a:r>
              <a:rPr sz="1600" b="1" u="heavy" spc="-340" dirty="0">
                <a:solidFill>
                  <a:srgbClr val="4DC2EB"/>
                </a:solidFill>
                <a:uFill>
                  <a:solidFill>
                    <a:srgbClr val="BEBEBE"/>
                  </a:solidFill>
                </a:uFill>
                <a:latin typeface="Arial"/>
                <a:cs typeface="Arial"/>
              </a:rPr>
              <a:t> </a:t>
            </a:r>
            <a:r>
              <a:rPr sz="1600" b="1" u="heavy" spc="-5" dirty="0">
                <a:solidFill>
                  <a:srgbClr val="4DC2EB"/>
                </a:solidFill>
                <a:uFill>
                  <a:solidFill>
                    <a:srgbClr val="BEBEBE"/>
                  </a:solidFill>
                </a:uFill>
                <a:latin typeface="Arial"/>
                <a:cs typeface="Arial"/>
              </a:rPr>
              <a:t>212-70-50	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pPr marL="38100">
                <a:lnSpc>
                  <a:spcPts val="2090"/>
                </a:lnSpc>
              </a:pPr>
              <a:t>17</a:t>
            </a:fld>
            <a:endParaRPr spc="-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0644" y="284175"/>
            <a:ext cx="913574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90" dirty="0"/>
              <a:t>Пакет</a:t>
            </a:r>
            <a:r>
              <a:rPr sz="4800" spc="45" dirty="0"/>
              <a:t> </a:t>
            </a:r>
            <a:r>
              <a:rPr sz="4800" spc="-50" dirty="0"/>
              <a:t>необходимых</a:t>
            </a:r>
            <a:r>
              <a:rPr sz="4800" spc="85" dirty="0"/>
              <a:t> </a:t>
            </a:r>
            <a:r>
              <a:rPr sz="4800" spc="-55" dirty="0"/>
              <a:t>документов</a:t>
            </a:r>
            <a:endParaRPr sz="4800"/>
          </a:p>
        </p:txBody>
      </p:sp>
      <p:sp>
        <p:nvSpPr>
          <p:cNvPr id="3" name="object 3"/>
          <p:cNvSpPr/>
          <p:nvPr/>
        </p:nvSpPr>
        <p:spPr>
          <a:xfrm>
            <a:off x="11280775" y="6314323"/>
            <a:ext cx="295910" cy="291465"/>
          </a:xfrm>
          <a:custGeom>
            <a:avLst/>
            <a:gdLst/>
            <a:ahLst/>
            <a:cxnLst/>
            <a:rect l="l" t="t" r="r" b="b"/>
            <a:pathLst>
              <a:path w="295909" h="291465">
                <a:moveTo>
                  <a:pt x="292870" y="0"/>
                </a:moveTo>
                <a:lnTo>
                  <a:pt x="156704" y="85618"/>
                </a:lnTo>
                <a:lnTo>
                  <a:pt x="151380" y="89440"/>
                </a:lnTo>
                <a:lnTo>
                  <a:pt x="144533" y="89440"/>
                </a:lnTo>
                <a:lnTo>
                  <a:pt x="139208" y="85618"/>
                </a:lnTo>
                <a:lnTo>
                  <a:pt x="3042" y="0"/>
                </a:lnTo>
                <a:lnTo>
                  <a:pt x="0" y="1528"/>
                </a:lnTo>
                <a:lnTo>
                  <a:pt x="0" y="199515"/>
                </a:lnTo>
                <a:lnTo>
                  <a:pt x="1521" y="201044"/>
                </a:lnTo>
                <a:lnTo>
                  <a:pt x="139208" y="287426"/>
                </a:lnTo>
                <a:lnTo>
                  <a:pt x="144533" y="291249"/>
                </a:lnTo>
                <a:lnTo>
                  <a:pt x="151380" y="291249"/>
                </a:lnTo>
                <a:lnTo>
                  <a:pt x="156704" y="287426"/>
                </a:lnTo>
                <a:lnTo>
                  <a:pt x="294392" y="201044"/>
                </a:lnTo>
                <a:lnTo>
                  <a:pt x="295913" y="199515"/>
                </a:lnTo>
                <a:lnTo>
                  <a:pt x="295913" y="1528"/>
                </a:lnTo>
                <a:lnTo>
                  <a:pt x="292870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171" y="576227"/>
            <a:ext cx="341630" cy="292100"/>
          </a:xfrm>
          <a:custGeom>
            <a:avLst/>
            <a:gdLst/>
            <a:ahLst/>
            <a:cxnLst/>
            <a:rect l="l" t="t" r="r" b="b"/>
            <a:pathLst>
              <a:path w="341630" h="292100">
                <a:moveTo>
                  <a:pt x="256406" y="0"/>
                </a:moveTo>
                <a:lnTo>
                  <a:pt x="208659" y="12712"/>
                </a:lnTo>
                <a:lnTo>
                  <a:pt x="174742" y="46466"/>
                </a:lnTo>
                <a:lnTo>
                  <a:pt x="172986" y="49972"/>
                </a:lnTo>
                <a:lnTo>
                  <a:pt x="168596" y="49972"/>
                </a:lnTo>
                <a:lnTo>
                  <a:pt x="132923" y="12712"/>
                </a:lnTo>
                <a:lnTo>
                  <a:pt x="85176" y="0"/>
                </a:lnTo>
                <a:lnTo>
                  <a:pt x="62976" y="3095"/>
                </a:lnTo>
                <a:lnTo>
                  <a:pt x="23187" y="24411"/>
                </a:lnTo>
                <a:lnTo>
                  <a:pt x="0" y="54356"/>
                </a:lnTo>
                <a:lnTo>
                  <a:pt x="0" y="284938"/>
                </a:lnTo>
                <a:lnTo>
                  <a:pt x="5268" y="286692"/>
                </a:lnTo>
                <a:lnTo>
                  <a:pt x="7902" y="283185"/>
                </a:lnTo>
                <a:lnTo>
                  <a:pt x="22940" y="266527"/>
                </a:lnTo>
                <a:lnTo>
                  <a:pt x="41270" y="253815"/>
                </a:lnTo>
                <a:lnTo>
                  <a:pt x="62235" y="245705"/>
                </a:lnTo>
                <a:lnTo>
                  <a:pt x="85176" y="242856"/>
                </a:lnTo>
                <a:lnTo>
                  <a:pt x="109900" y="246157"/>
                </a:lnTo>
                <a:lnTo>
                  <a:pt x="132154" y="255459"/>
                </a:lnTo>
                <a:lnTo>
                  <a:pt x="151116" y="269856"/>
                </a:lnTo>
                <a:lnTo>
                  <a:pt x="168596" y="291952"/>
                </a:lnTo>
                <a:lnTo>
                  <a:pt x="172986" y="291952"/>
                </a:lnTo>
                <a:lnTo>
                  <a:pt x="190466" y="269856"/>
                </a:lnTo>
                <a:lnTo>
                  <a:pt x="209428" y="255459"/>
                </a:lnTo>
                <a:lnTo>
                  <a:pt x="231682" y="246157"/>
                </a:lnTo>
                <a:lnTo>
                  <a:pt x="256406" y="242856"/>
                </a:lnTo>
                <a:lnTo>
                  <a:pt x="279347" y="245705"/>
                </a:lnTo>
                <a:lnTo>
                  <a:pt x="300312" y="253815"/>
                </a:lnTo>
                <a:lnTo>
                  <a:pt x="318642" y="266527"/>
                </a:lnTo>
                <a:lnTo>
                  <a:pt x="333680" y="283185"/>
                </a:lnTo>
                <a:lnTo>
                  <a:pt x="336314" y="286692"/>
                </a:lnTo>
                <a:lnTo>
                  <a:pt x="341582" y="284938"/>
                </a:lnTo>
                <a:lnTo>
                  <a:pt x="341582" y="55233"/>
                </a:lnTo>
                <a:lnTo>
                  <a:pt x="340704" y="50849"/>
                </a:lnTo>
                <a:lnTo>
                  <a:pt x="323581" y="28109"/>
                </a:lnTo>
                <a:lnTo>
                  <a:pt x="304483" y="13150"/>
                </a:lnTo>
                <a:lnTo>
                  <a:pt x="281762" y="3452"/>
                </a:lnTo>
                <a:lnTo>
                  <a:pt x="256406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8162" y="1196975"/>
            <a:ext cx="11103610" cy="0"/>
          </a:xfrm>
          <a:custGeom>
            <a:avLst/>
            <a:gdLst/>
            <a:ahLst/>
            <a:cxnLst/>
            <a:rect l="l" t="t" r="r" b="b"/>
            <a:pathLst>
              <a:path w="11103610">
                <a:moveTo>
                  <a:pt x="0" y="0"/>
                </a:moveTo>
                <a:lnTo>
                  <a:pt x="11103038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8162" y="6165850"/>
            <a:ext cx="11103610" cy="0"/>
          </a:xfrm>
          <a:custGeom>
            <a:avLst/>
            <a:gdLst/>
            <a:ahLst/>
            <a:cxnLst/>
            <a:rect l="l" t="t" r="r" b="b"/>
            <a:pathLst>
              <a:path w="11103610">
                <a:moveTo>
                  <a:pt x="0" y="0"/>
                </a:moveTo>
                <a:lnTo>
                  <a:pt x="11103038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75868" y="1334770"/>
            <a:ext cx="10808970" cy="48158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00" spc="-15" dirty="0">
                <a:latin typeface="Microsoft Sans Serif"/>
                <a:cs typeface="Microsoft Sans Serif"/>
              </a:rPr>
              <a:t>Заявление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о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приеме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в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образовательную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организацию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в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соответствии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с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формой</a:t>
            </a:r>
            <a:endParaRPr sz="2000">
              <a:latin typeface="Microsoft Sans Serif"/>
              <a:cs typeface="Microsoft Sans Serif"/>
            </a:endParaRPr>
          </a:p>
          <a:p>
            <a:pPr marL="354965" marR="652780" indent="-342900">
              <a:lnSpc>
                <a:spcPct val="100000"/>
              </a:lnSpc>
              <a:spcBef>
                <a:spcPts val="177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00" spc="-40" dirty="0">
                <a:latin typeface="Microsoft Sans Serif"/>
                <a:cs typeface="Microsoft Sans Serif"/>
              </a:rPr>
              <a:t>Копия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документа,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удостоверяющего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личность</a:t>
            </a:r>
            <a:r>
              <a:rPr sz="2000" spc="-20" dirty="0">
                <a:latin typeface="Microsoft Sans Serif"/>
                <a:cs typeface="Microsoft Sans Serif"/>
              </a:rPr>
              <a:t> родителя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30" dirty="0">
                <a:latin typeface="Microsoft Sans Serif"/>
                <a:cs typeface="Microsoft Sans Serif"/>
              </a:rPr>
              <a:t>(законного</a:t>
            </a:r>
            <a:r>
              <a:rPr sz="2000" spc="-15" dirty="0">
                <a:latin typeface="Microsoft Sans Serif"/>
                <a:cs typeface="Microsoft Sans Serif"/>
              </a:rPr>
              <a:t> представителя) </a:t>
            </a:r>
            <a:r>
              <a:rPr sz="2000" spc="-51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ребенка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5" dirty="0">
                <a:latin typeface="Microsoft Sans Serif"/>
                <a:cs typeface="Microsoft Sans Serif"/>
              </a:rPr>
              <a:t>или </a:t>
            </a:r>
            <a:r>
              <a:rPr sz="2000" spc="-15" dirty="0">
                <a:latin typeface="Microsoft Sans Serif"/>
                <a:cs typeface="Microsoft Sans Serif"/>
              </a:rPr>
              <a:t>поступающего.</a:t>
            </a:r>
            <a:endParaRPr sz="2000">
              <a:latin typeface="Microsoft Sans Serif"/>
              <a:cs typeface="Microsoft Sans Serif"/>
            </a:endParaRPr>
          </a:p>
          <a:p>
            <a:pPr marL="354965" marR="335915" indent="-342900">
              <a:lnSpc>
                <a:spcPct val="100000"/>
              </a:lnSpc>
              <a:spcBef>
                <a:spcPts val="1789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00" spc="-45" dirty="0">
                <a:latin typeface="Microsoft Sans Serif"/>
                <a:cs typeface="Microsoft Sans Serif"/>
              </a:rPr>
              <a:t>Копия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свидетельства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о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рождении</a:t>
            </a:r>
            <a:r>
              <a:rPr sz="2000" spc="-20" dirty="0">
                <a:latin typeface="Microsoft Sans Serif"/>
                <a:cs typeface="Microsoft Sans Serif"/>
              </a:rPr>
              <a:t> ребенка</a:t>
            </a:r>
            <a:r>
              <a:rPr sz="2000" spc="5" dirty="0">
                <a:latin typeface="Microsoft Sans Serif"/>
                <a:cs typeface="Microsoft Sans Serif"/>
              </a:rPr>
              <a:t> или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документа,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подтверждающего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родство </a:t>
            </a:r>
            <a:r>
              <a:rPr sz="2000" spc="-51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заявителя.</a:t>
            </a:r>
            <a:endParaRPr sz="2000">
              <a:latin typeface="Microsoft Sans Serif"/>
              <a:cs typeface="Microsoft Sans Serif"/>
            </a:endParaRPr>
          </a:p>
          <a:p>
            <a:pPr marL="354965" marR="668020" indent="-342900">
              <a:lnSpc>
                <a:spcPct val="100000"/>
              </a:lnSpc>
              <a:spcBef>
                <a:spcPts val="177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00" spc="-40" dirty="0">
                <a:latin typeface="Microsoft Sans Serif"/>
                <a:cs typeface="Microsoft Sans Serif"/>
              </a:rPr>
              <a:t>Копия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документа,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подтверждающего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установление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35" dirty="0">
                <a:latin typeface="Microsoft Sans Serif"/>
                <a:cs typeface="Microsoft Sans Serif"/>
              </a:rPr>
              <a:t>опеки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5" dirty="0">
                <a:latin typeface="Microsoft Sans Serif"/>
                <a:cs typeface="Microsoft Sans Serif"/>
              </a:rPr>
              <a:t>или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попечительства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(при </a:t>
            </a:r>
            <a:r>
              <a:rPr sz="2000" spc="-51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необходимости)</a:t>
            </a:r>
            <a:endParaRPr sz="2000">
              <a:latin typeface="Microsoft Sans Serif"/>
              <a:cs typeface="Microsoft Sans Serif"/>
            </a:endParaRPr>
          </a:p>
          <a:p>
            <a:pPr marL="354965" marR="5080" indent="-342900">
              <a:lnSpc>
                <a:spcPct val="100000"/>
              </a:lnSpc>
              <a:spcBef>
                <a:spcPts val="17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00" spc="-40" dirty="0">
                <a:latin typeface="Microsoft Sans Serif"/>
                <a:cs typeface="Microsoft Sans Serif"/>
              </a:rPr>
              <a:t>Копия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30" dirty="0">
                <a:latin typeface="Microsoft Sans Serif"/>
                <a:cs typeface="Microsoft Sans Serif"/>
              </a:rPr>
              <a:t>документа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о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регистрации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ребенка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5" dirty="0">
                <a:latin typeface="Microsoft Sans Serif"/>
                <a:cs typeface="Microsoft Sans Serif"/>
              </a:rPr>
              <a:t>или </a:t>
            </a:r>
            <a:r>
              <a:rPr sz="2000" spc="-15" dirty="0">
                <a:latin typeface="Microsoft Sans Serif"/>
                <a:cs typeface="Microsoft Sans Serif"/>
              </a:rPr>
              <a:t>поступающего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по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месту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жительства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5" dirty="0">
                <a:latin typeface="Microsoft Sans Serif"/>
                <a:cs typeface="Microsoft Sans Serif"/>
              </a:rPr>
              <a:t>или </a:t>
            </a:r>
            <a:r>
              <a:rPr sz="2000" spc="-15" dirty="0">
                <a:latin typeface="Microsoft Sans Serif"/>
                <a:cs typeface="Microsoft Sans Serif"/>
              </a:rPr>
              <a:t>по </a:t>
            </a:r>
            <a:r>
              <a:rPr sz="2000" spc="-51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месту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пребывания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на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закрепленной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территории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5" dirty="0">
                <a:latin typeface="Microsoft Sans Serif"/>
                <a:cs typeface="Microsoft Sans Serif"/>
              </a:rPr>
              <a:t>или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справку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о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приеме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документов</a:t>
            </a:r>
            <a:r>
              <a:rPr sz="2000" spc="5" dirty="0">
                <a:latin typeface="Microsoft Sans Serif"/>
                <a:cs typeface="Microsoft Sans Serif"/>
              </a:rPr>
              <a:t> для 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оформления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регистрации</a:t>
            </a:r>
            <a:r>
              <a:rPr sz="2000" spc="-4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по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месту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жительства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(в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случае </a:t>
            </a:r>
            <a:r>
              <a:rPr sz="2000" spc="-20" dirty="0">
                <a:latin typeface="Microsoft Sans Serif"/>
                <a:cs typeface="Microsoft Sans Serif"/>
              </a:rPr>
              <a:t>приема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на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обучение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ребенка 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5" dirty="0">
                <a:latin typeface="Microsoft Sans Serif"/>
                <a:cs typeface="Microsoft Sans Serif"/>
              </a:rPr>
              <a:t>или </a:t>
            </a:r>
            <a:r>
              <a:rPr sz="2000" spc="-15" dirty="0">
                <a:latin typeface="Microsoft Sans Serif"/>
                <a:cs typeface="Microsoft Sans Serif"/>
              </a:rPr>
              <a:t>поступающего,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проживающего</a:t>
            </a:r>
            <a:r>
              <a:rPr sz="2000" spc="-5" dirty="0">
                <a:latin typeface="Microsoft Sans Serif"/>
                <a:cs typeface="Microsoft Sans Serif"/>
              </a:rPr>
              <a:t> на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закрепленной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территории)</a:t>
            </a:r>
            <a:endParaRPr sz="20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1789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00" spc="-40" dirty="0">
                <a:latin typeface="Microsoft Sans Serif"/>
                <a:cs typeface="Microsoft Sans Serif"/>
              </a:rPr>
              <a:t>Документы,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подтверждающие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наличие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льготы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(при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необходимости)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pPr marL="38100">
                <a:lnSpc>
                  <a:spcPts val="2090"/>
                </a:lnSpc>
              </a:pPr>
              <a:t>18</a:t>
            </a:fld>
            <a:endParaRPr spc="-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0644" y="410667"/>
            <a:ext cx="86080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55" dirty="0"/>
              <a:t>Как</a:t>
            </a:r>
            <a:r>
              <a:rPr sz="3200" spc="20" dirty="0"/>
              <a:t> </a:t>
            </a:r>
            <a:r>
              <a:rPr sz="3200" spc="-35" dirty="0"/>
              <a:t>подать</a:t>
            </a:r>
            <a:r>
              <a:rPr sz="3200" spc="5" dirty="0"/>
              <a:t> </a:t>
            </a:r>
            <a:r>
              <a:rPr sz="3200" spc="-35" dirty="0"/>
              <a:t>документы</a:t>
            </a:r>
            <a:r>
              <a:rPr sz="3200" spc="-5" dirty="0"/>
              <a:t> </a:t>
            </a:r>
            <a:r>
              <a:rPr sz="3200" spc="10" dirty="0"/>
              <a:t>для</a:t>
            </a:r>
            <a:r>
              <a:rPr sz="3200" spc="15" dirty="0"/>
              <a:t> </a:t>
            </a:r>
            <a:r>
              <a:rPr sz="3200" spc="-25" dirty="0"/>
              <a:t>приёма</a:t>
            </a:r>
            <a:r>
              <a:rPr sz="3200" spc="20" dirty="0"/>
              <a:t> </a:t>
            </a:r>
            <a:r>
              <a:rPr sz="3200" spc="5" dirty="0"/>
              <a:t>в</a:t>
            </a:r>
            <a:r>
              <a:rPr sz="3200" spc="35" dirty="0"/>
              <a:t> </a:t>
            </a:r>
            <a:r>
              <a:rPr sz="3200" dirty="0"/>
              <a:t>1</a:t>
            </a:r>
            <a:r>
              <a:rPr sz="3200" spc="10" dirty="0"/>
              <a:t> </a:t>
            </a:r>
            <a:r>
              <a:rPr sz="3200" spc="-25" dirty="0"/>
              <a:t>класс?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11280775" y="6314323"/>
            <a:ext cx="295910" cy="291465"/>
          </a:xfrm>
          <a:custGeom>
            <a:avLst/>
            <a:gdLst/>
            <a:ahLst/>
            <a:cxnLst/>
            <a:rect l="l" t="t" r="r" b="b"/>
            <a:pathLst>
              <a:path w="295909" h="291465">
                <a:moveTo>
                  <a:pt x="292870" y="0"/>
                </a:moveTo>
                <a:lnTo>
                  <a:pt x="156704" y="85618"/>
                </a:lnTo>
                <a:lnTo>
                  <a:pt x="151380" y="89440"/>
                </a:lnTo>
                <a:lnTo>
                  <a:pt x="144533" y="89440"/>
                </a:lnTo>
                <a:lnTo>
                  <a:pt x="139208" y="85618"/>
                </a:lnTo>
                <a:lnTo>
                  <a:pt x="3042" y="0"/>
                </a:lnTo>
                <a:lnTo>
                  <a:pt x="0" y="1528"/>
                </a:lnTo>
                <a:lnTo>
                  <a:pt x="0" y="199515"/>
                </a:lnTo>
                <a:lnTo>
                  <a:pt x="1521" y="201044"/>
                </a:lnTo>
                <a:lnTo>
                  <a:pt x="139208" y="287426"/>
                </a:lnTo>
                <a:lnTo>
                  <a:pt x="144533" y="291249"/>
                </a:lnTo>
                <a:lnTo>
                  <a:pt x="151380" y="291249"/>
                </a:lnTo>
                <a:lnTo>
                  <a:pt x="156704" y="287426"/>
                </a:lnTo>
                <a:lnTo>
                  <a:pt x="294392" y="201044"/>
                </a:lnTo>
                <a:lnTo>
                  <a:pt x="295913" y="199515"/>
                </a:lnTo>
                <a:lnTo>
                  <a:pt x="295913" y="1528"/>
                </a:lnTo>
                <a:lnTo>
                  <a:pt x="292870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171" y="576227"/>
            <a:ext cx="341630" cy="292100"/>
          </a:xfrm>
          <a:custGeom>
            <a:avLst/>
            <a:gdLst/>
            <a:ahLst/>
            <a:cxnLst/>
            <a:rect l="l" t="t" r="r" b="b"/>
            <a:pathLst>
              <a:path w="341630" h="292100">
                <a:moveTo>
                  <a:pt x="256406" y="0"/>
                </a:moveTo>
                <a:lnTo>
                  <a:pt x="208659" y="12712"/>
                </a:lnTo>
                <a:lnTo>
                  <a:pt x="174742" y="46466"/>
                </a:lnTo>
                <a:lnTo>
                  <a:pt x="172986" y="49972"/>
                </a:lnTo>
                <a:lnTo>
                  <a:pt x="168596" y="49972"/>
                </a:lnTo>
                <a:lnTo>
                  <a:pt x="132923" y="12712"/>
                </a:lnTo>
                <a:lnTo>
                  <a:pt x="85176" y="0"/>
                </a:lnTo>
                <a:lnTo>
                  <a:pt x="62976" y="3095"/>
                </a:lnTo>
                <a:lnTo>
                  <a:pt x="23187" y="24411"/>
                </a:lnTo>
                <a:lnTo>
                  <a:pt x="0" y="54356"/>
                </a:lnTo>
                <a:lnTo>
                  <a:pt x="0" y="284938"/>
                </a:lnTo>
                <a:lnTo>
                  <a:pt x="5268" y="286692"/>
                </a:lnTo>
                <a:lnTo>
                  <a:pt x="7902" y="283185"/>
                </a:lnTo>
                <a:lnTo>
                  <a:pt x="22940" y="266527"/>
                </a:lnTo>
                <a:lnTo>
                  <a:pt x="41270" y="253815"/>
                </a:lnTo>
                <a:lnTo>
                  <a:pt x="62235" y="245705"/>
                </a:lnTo>
                <a:lnTo>
                  <a:pt x="85176" y="242856"/>
                </a:lnTo>
                <a:lnTo>
                  <a:pt x="109900" y="246157"/>
                </a:lnTo>
                <a:lnTo>
                  <a:pt x="132154" y="255459"/>
                </a:lnTo>
                <a:lnTo>
                  <a:pt x="151116" y="269856"/>
                </a:lnTo>
                <a:lnTo>
                  <a:pt x="168596" y="291952"/>
                </a:lnTo>
                <a:lnTo>
                  <a:pt x="172986" y="291952"/>
                </a:lnTo>
                <a:lnTo>
                  <a:pt x="190466" y="269856"/>
                </a:lnTo>
                <a:lnTo>
                  <a:pt x="209428" y="255459"/>
                </a:lnTo>
                <a:lnTo>
                  <a:pt x="231682" y="246157"/>
                </a:lnTo>
                <a:lnTo>
                  <a:pt x="256406" y="242856"/>
                </a:lnTo>
                <a:lnTo>
                  <a:pt x="279347" y="245705"/>
                </a:lnTo>
                <a:lnTo>
                  <a:pt x="300312" y="253815"/>
                </a:lnTo>
                <a:lnTo>
                  <a:pt x="318642" y="266527"/>
                </a:lnTo>
                <a:lnTo>
                  <a:pt x="333680" y="283185"/>
                </a:lnTo>
                <a:lnTo>
                  <a:pt x="336314" y="286692"/>
                </a:lnTo>
                <a:lnTo>
                  <a:pt x="341582" y="284938"/>
                </a:lnTo>
                <a:lnTo>
                  <a:pt x="341582" y="55233"/>
                </a:lnTo>
                <a:lnTo>
                  <a:pt x="340704" y="50849"/>
                </a:lnTo>
                <a:lnTo>
                  <a:pt x="323581" y="28109"/>
                </a:lnTo>
                <a:lnTo>
                  <a:pt x="304483" y="13150"/>
                </a:lnTo>
                <a:lnTo>
                  <a:pt x="281762" y="3452"/>
                </a:lnTo>
                <a:lnTo>
                  <a:pt x="256406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8162" y="1196975"/>
            <a:ext cx="11103610" cy="0"/>
          </a:xfrm>
          <a:custGeom>
            <a:avLst/>
            <a:gdLst/>
            <a:ahLst/>
            <a:cxnLst/>
            <a:rect l="l" t="t" r="r" b="b"/>
            <a:pathLst>
              <a:path w="11103610">
                <a:moveTo>
                  <a:pt x="0" y="0"/>
                </a:moveTo>
                <a:lnTo>
                  <a:pt x="11103038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8162" y="6165850"/>
            <a:ext cx="11103610" cy="0"/>
          </a:xfrm>
          <a:custGeom>
            <a:avLst/>
            <a:gdLst/>
            <a:ahLst/>
            <a:cxnLst/>
            <a:rect l="l" t="t" r="r" b="b"/>
            <a:pathLst>
              <a:path w="11103610">
                <a:moveTo>
                  <a:pt x="0" y="0"/>
                </a:moveTo>
                <a:lnTo>
                  <a:pt x="11103038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48981" y="1263777"/>
            <a:ext cx="411480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Шаг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spc="-10" dirty="0">
                <a:latin typeface="Microsoft Sans Serif"/>
                <a:cs typeface="Microsoft Sans Serif"/>
              </a:rPr>
              <a:t>Представить </a:t>
            </a:r>
            <a:r>
              <a:rPr sz="1800" spc="-20" dirty="0">
                <a:latin typeface="Microsoft Sans Serif"/>
                <a:cs typeface="Microsoft Sans Serif"/>
              </a:rPr>
              <a:t>необходимые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документы </a:t>
            </a:r>
            <a:r>
              <a:rPr sz="1800" spc="-46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в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школу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в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соответствии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с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перечнем: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48981" y="2088642"/>
            <a:ext cx="4036060" cy="1535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har char="•"/>
              <a:tabLst>
                <a:tab pos="299085" algn="l"/>
                <a:tab pos="299720" algn="l"/>
              </a:tabLst>
            </a:pPr>
            <a:r>
              <a:rPr sz="1100" spc="-5" dirty="0">
                <a:latin typeface="Microsoft Sans Serif"/>
                <a:cs typeface="Microsoft Sans Serif"/>
              </a:rPr>
              <a:t>заявление</a:t>
            </a:r>
            <a:r>
              <a:rPr sz="1100" spc="-2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о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приеме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в соответствии</a:t>
            </a:r>
            <a:r>
              <a:rPr sz="1100" spc="-3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с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формой</a:t>
            </a:r>
            <a:endParaRPr sz="1100">
              <a:latin typeface="Microsoft Sans Serif"/>
              <a:cs typeface="Microsoft Sans Serif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100" spc="-25" dirty="0">
                <a:latin typeface="Microsoft Sans Serif"/>
                <a:cs typeface="Microsoft Sans Serif"/>
              </a:rPr>
              <a:t>копия</a:t>
            </a:r>
            <a:r>
              <a:rPr sz="1100" spc="2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документа,</a:t>
            </a:r>
            <a:r>
              <a:rPr sz="1100" spc="1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удостоверяющая</a:t>
            </a:r>
            <a:r>
              <a:rPr sz="1100" spc="-1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личность</a:t>
            </a:r>
            <a:r>
              <a:rPr sz="1100" dirty="0">
                <a:latin typeface="Microsoft Sans Serif"/>
                <a:cs typeface="Microsoft Sans Serif"/>
              </a:rPr>
              <a:t> родителя</a:t>
            </a:r>
            <a:endParaRPr sz="1100">
              <a:latin typeface="Microsoft Sans Serif"/>
              <a:cs typeface="Microsoft Sans Serif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100" spc="-25" dirty="0">
                <a:latin typeface="Microsoft Sans Serif"/>
                <a:cs typeface="Microsoft Sans Serif"/>
              </a:rPr>
              <a:t>копия</a:t>
            </a:r>
            <a:r>
              <a:rPr sz="1100" spc="1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свидетельства</a:t>
            </a:r>
            <a:r>
              <a:rPr sz="1100" spc="-3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о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рождении</a:t>
            </a:r>
            <a:r>
              <a:rPr sz="1100" spc="-15" dirty="0">
                <a:latin typeface="Microsoft Sans Serif"/>
                <a:cs typeface="Microsoft Sans Serif"/>
              </a:rPr>
              <a:t> ребенка</a:t>
            </a:r>
            <a:endParaRPr sz="1100">
              <a:latin typeface="Microsoft Sans Serif"/>
              <a:cs typeface="Microsoft Sans Serif"/>
            </a:endParaRPr>
          </a:p>
          <a:p>
            <a:pPr marL="299085" marR="508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100" spc="-25" dirty="0">
                <a:latin typeface="Microsoft Sans Serif"/>
                <a:cs typeface="Microsoft Sans Serif"/>
              </a:rPr>
              <a:t>копия</a:t>
            </a:r>
            <a:r>
              <a:rPr sz="1100" spc="3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документа,</a:t>
            </a:r>
            <a:r>
              <a:rPr sz="1100" spc="2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подтверждающего</a:t>
            </a:r>
            <a:r>
              <a:rPr sz="1100" spc="-2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установление</a:t>
            </a:r>
            <a:r>
              <a:rPr sz="1100" spc="20" dirty="0">
                <a:latin typeface="Microsoft Sans Serif"/>
                <a:cs typeface="Microsoft Sans Serif"/>
              </a:rPr>
              <a:t> </a:t>
            </a:r>
            <a:r>
              <a:rPr sz="1100" spc="-20" dirty="0">
                <a:latin typeface="Microsoft Sans Serif"/>
                <a:cs typeface="Microsoft Sans Serif"/>
              </a:rPr>
              <a:t>опеки </a:t>
            </a:r>
            <a:r>
              <a:rPr sz="1100" spc="-28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или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попечительства</a:t>
            </a:r>
            <a:r>
              <a:rPr sz="1100" spc="-2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(при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необходимости)</a:t>
            </a:r>
            <a:endParaRPr sz="1100">
              <a:latin typeface="Microsoft Sans Serif"/>
              <a:cs typeface="Microsoft Sans Serif"/>
            </a:endParaRPr>
          </a:p>
          <a:p>
            <a:pPr marL="299085" marR="49847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100" spc="-25" dirty="0">
                <a:latin typeface="Microsoft Sans Serif"/>
                <a:cs typeface="Microsoft Sans Serif"/>
              </a:rPr>
              <a:t>копия</a:t>
            </a:r>
            <a:r>
              <a:rPr sz="1100" spc="1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документа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о </a:t>
            </a:r>
            <a:r>
              <a:rPr sz="1100" spc="-5" dirty="0">
                <a:latin typeface="Microsoft Sans Serif"/>
                <a:cs typeface="Microsoft Sans Serif"/>
              </a:rPr>
              <a:t>регистрации</a:t>
            </a:r>
            <a:r>
              <a:rPr sz="1100" spc="-2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ребенка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по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месту </a:t>
            </a:r>
            <a:r>
              <a:rPr sz="1100" spc="-27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жительства</a:t>
            </a:r>
            <a:r>
              <a:rPr sz="1100" spc="-2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на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закрепленной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территории</a:t>
            </a:r>
            <a:endParaRPr sz="1100">
              <a:latin typeface="Microsoft Sans Serif"/>
              <a:cs typeface="Microsoft Sans Serif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100" spc="-15" dirty="0">
                <a:latin typeface="Microsoft Sans Serif"/>
                <a:cs typeface="Microsoft Sans Serif"/>
              </a:rPr>
              <a:t>документы,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подтверждающие</a:t>
            </a:r>
            <a:r>
              <a:rPr sz="1100" spc="-3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наличие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льготы</a:t>
            </a:r>
            <a:endParaRPr sz="1100">
              <a:latin typeface="Microsoft Sans Serif"/>
              <a:cs typeface="Microsoft Sans Serif"/>
            </a:endParaRPr>
          </a:p>
          <a:p>
            <a:pPr marL="299085">
              <a:lnSpc>
                <a:spcPct val="100000"/>
              </a:lnSpc>
            </a:pPr>
            <a:r>
              <a:rPr sz="1100" spc="-5" dirty="0">
                <a:latin typeface="Microsoft Sans Serif"/>
                <a:cs typeface="Microsoft Sans Serif"/>
              </a:rPr>
              <a:t>(при</a:t>
            </a:r>
            <a:r>
              <a:rPr sz="1100" spc="-3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необходимости)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3540" y="4112767"/>
            <a:ext cx="3070860" cy="1367155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1800" b="1" dirty="0">
                <a:latin typeface="Arial"/>
                <a:cs typeface="Arial"/>
              </a:rPr>
              <a:t>Шаг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960"/>
              </a:spcBef>
            </a:pPr>
            <a:r>
              <a:rPr sz="1800" spc="-10" dirty="0">
                <a:latin typeface="Microsoft Sans Serif"/>
                <a:cs typeface="Microsoft Sans Serif"/>
              </a:rPr>
              <a:t>Получить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расписку</a:t>
            </a:r>
            <a:r>
              <a:rPr sz="1800" spc="434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от 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школы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о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приеме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документов </a:t>
            </a:r>
            <a:r>
              <a:rPr sz="1800" spc="-459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в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1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класс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89096" y="4209415"/>
            <a:ext cx="6699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Шаг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89096" y="4605654"/>
            <a:ext cx="425577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Microsoft Sans Serif"/>
                <a:cs typeface="Microsoft Sans Serif"/>
              </a:rPr>
              <a:t>Ознакомиться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с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40" dirty="0">
                <a:latin typeface="Microsoft Sans Serif"/>
                <a:cs typeface="Microsoft Sans Serif"/>
              </a:rPr>
              <a:t>приказом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о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зачислении </a:t>
            </a:r>
            <a:r>
              <a:rPr sz="1800" spc="-459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на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информационном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стенде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школы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Microsoft Sans Serif"/>
                <a:cs typeface="Microsoft Sans Serif"/>
              </a:rPr>
              <a:t>в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течение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3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рабочих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дней</a:t>
            </a:r>
            <a:endParaRPr sz="1800">
              <a:latin typeface="Microsoft Sans Serif"/>
              <a:cs typeface="Microsoft Sans Serif"/>
            </a:endParaRPr>
          </a:p>
          <a:p>
            <a:pPr marL="12700" marR="183515">
              <a:lnSpc>
                <a:spcPct val="100000"/>
              </a:lnSpc>
            </a:pPr>
            <a:r>
              <a:rPr sz="1800" spc="-5" dirty="0">
                <a:latin typeface="Microsoft Sans Serif"/>
                <a:cs typeface="Microsoft Sans Serif"/>
              </a:rPr>
              <a:t>после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завершения</a:t>
            </a:r>
            <a:r>
              <a:rPr sz="1800" spc="5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приема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заявлений </a:t>
            </a:r>
            <a:r>
              <a:rPr sz="1800" spc="-46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о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приеме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на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обучение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в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первый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класс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5693" y="1297304"/>
            <a:ext cx="27813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Шаг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spc="-35" dirty="0">
                <a:latin typeface="Microsoft Sans Serif"/>
                <a:cs typeface="Microsoft Sans Serif"/>
              </a:rPr>
              <a:t>Узнать,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40" dirty="0">
                <a:latin typeface="Microsoft Sans Serif"/>
                <a:cs typeface="Microsoft Sans Serif"/>
              </a:rPr>
              <a:t>за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40" dirty="0">
                <a:latin typeface="Microsoft Sans Serif"/>
                <a:cs typeface="Microsoft Sans Serif"/>
              </a:rPr>
              <a:t>какой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школой 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закреплен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дом,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в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35" dirty="0">
                <a:latin typeface="Microsoft Sans Serif"/>
                <a:cs typeface="Microsoft Sans Serif"/>
              </a:rPr>
              <a:t>котором </a:t>
            </a:r>
            <a:r>
              <a:rPr sz="1800" spc="-459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проживает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ребёнок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23007" y="2597658"/>
            <a:ext cx="7353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485" marR="5080" indent="-58419">
              <a:lnSpc>
                <a:spcPct val="100000"/>
              </a:lnSpc>
              <a:spcBef>
                <a:spcPts val="100"/>
              </a:spcBef>
            </a:pPr>
            <a:r>
              <a:rPr sz="1800" spc="-110" dirty="0">
                <a:latin typeface="Microsoft Sans Serif"/>
                <a:cs typeface="Microsoft Sans Serif"/>
              </a:rPr>
              <a:t>У</a:t>
            </a:r>
            <a:r>
              <a:rPr sz="1800" spc="-45" dirty="0">
                <a:latin typeface="Microsoft Sans Serif"/>
                <a:cs typeface="Microsoft Sans Serif"/>
              </a:rPr>
              <a:t>зна</a:t>
            </a:r>
            <a:r>
              <a:rPr sz="1800" spc="-5" dirty="0">
                <a:latin typeface="Microsoft Sans Serif"/>
                <a:cs typeface="Microsoft Sans Serif"/>
              </a:rPr>
              <a:t>ть  </a:t>
            </a:r>
            <a:r>
              <a:rPr sz="1800" spc="-30" dirty="0">
                <a:latin typeface="Microsoft Sans Serif"/>
                <a:cs typeface="Microsoft Sans Serif"/>
              </a:rPr>
              <a:t>здесь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66725" y="2368550"/>
            <a:ext cx="1703705" cy="1409700"/>
            <a:chOff x="466725" y="2368550"/>
            <a:chExt cx="1703705" cy="1409700"/>
          </a:xfrm>
        </p:grpSpPr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02945" y="2741751"/>
              <a:ext cx="367194" cy="33972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36800" y="2748025"/>
              <a:ext cx="295275" cy="27622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836800" y="2748025"/>
              <a:ext cx="295275" cy="276225"/>
            </a:xfrm>
            <a:custGeom>
              <a:avLst/>
              <a:gdLst/>
              <a:ahLst/>
              <a:cxnLst/>
              <a:rect l="l" t="t" r="r" b="b"/>
              <a:pathLst>
                <a:path w="295275" h="276225">
                  <a:moveTo>
                    <a:pt x="0" y="138049"/>
                  </a:moveTo>
                  <a:lnTo>
                    <a:pt x="138049" y="0"/>
                  </a:lnTo>
                  <a:lnTo>
                    <a:pt x="138049" y="68961"/>
                  </a:lnTo>
                  <a:lnTo>
                    <a:pt x="295275" y="68961"/>
                  </a:lnTo>
                  <a:lnTo>
                    <a:pt x="295275" y="207137"/>
                  </a:lnTo>
                  <a:lnTo>
                    <a:pt x="138049" y="207137"/>
                  </a:lnTo>
                  <a:lnTo>
                    <a:pt x="138049" y="276225"/>
                  </a:lnTo>
                  <a:lnTo>
                    <a:pt x="0" y="138049"/>
                  </a:lnTo>
                  <a:close/>
                </a:path>
              </a:pathLst>
            </a:custGeom>
            <a:ln w="9525">
              <a:solidFill>
                <a:srgbClr val="46AA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6725" y="2368550"/>
              <a:ext cx="1409700" cy="1409700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3473322" y="1263777"/>
            <a:ext cx="39173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Шаг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Microsoft Sans Serif"/>
                <a:cs typeface="Microsoft Sans Serif"/>
              </a:rPr>
              <a:t>Выбрать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способ </a:t>
            </a:r>
            <a:r>
              <a:rPr sz="1800" spc="-25" dirty="0">
                <a:latin typeface="Microsoft Sans Serif"/>
                <a:cs typeface="Microsoft Sans Serif"/>
              </a:rPr>
              <a:t>подачи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документов: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pPr marL="38100">
                <a:lnSpc>
                  <a:spcPts val="2090"/>
                </a:lnSpc>
              </a:pPr>
              <a:t>19</a:t>
            </a:fld>
            <a:endParaRPr spc="-5" dirty="0"/>
          </a:p>
        </p:txBody>
      </p:sp>
      <p:sp>
        <p:nvSpPr>
          <p:cNvPr id="20" name="object 20"/>
          <p:cNvSpPr txBox="1"/>
          <p:nvPr/>
        </p:nvSpPr>
        <p:spPr>
          <a:xfrm>
            <a:off x="3473322" y="1812797"/>
            <a:ext cx="431038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Microsoft Sans Serif"/>
                <a:cs typeface="Microsoft Sans Serif"/>
              </a:rPr>
              <a:t>личное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обращение</a:t>
            </a:r>
            <a:endParaRPr sz="1800">
              <a:latin typeface="Microsoft Sans Serif"/>
              <a:cs typeface="Microsoft Sans Serif"/>
            </a:endParaRPr>
          </a:p>
          <a:p>
            <a:pPr marL="299085" marR="508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800" spc="-15" dirty="0">
                <a:latin typeface="Microsoft Sans Serif"/>
                <a:cs typeface="Microsoft Sans Serif"/>
              </a:rPr>
              <a:t>электронная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заявка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на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региональном </a:t>
            </a:r>
            <a:r>
              <a:rPr sz="1800" spc="-46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портале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b="1" spc="-5" dirty="0">
                <a:solidFill>
                  <a:srgbClr val="4DC2EB"/>
                </a:solidFill>
                <a:latin typeface="Arial"/>
                <a:cs typeface="Arial"/>
              </a:rPr>
              <a:t>https://uslugi.permkrai.ru</a:t>
            </a:r>
            <a:endParaRPr sz="18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800" spc="-15" dirty="0">
                <a:latin typeface="Microsoft Sans Serif"/>
                <a:cs typeface="Microsoft Sans Serif"/>
              </a:rPr>
              <a:t>по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электронной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почте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школы</a:t>
            </a:r>
            <a:endParaRPr sz="1800">
              <a:latin typeface="Microsoft Sans Serif"/>
              <a:cs typeface="Microsoft Sans Serif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800" spc="-35" dirty="0">
                <a:latin typeface="Microsoft Sans Serif"/>
                <a:cs typeface="Microsoft Sans Serif"/>
              </a:rPr>
              <a:t>через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оператора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почтовой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связи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10102" y="3222117"/>
            <a:ext cx="4105275" cy="73914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1440" marR="183515">
              <a:lnSpc>
                <a:spcPct val="100000"/>
              </a:lnSpc>
              <a:spcBef>
                <a:spcPts val="320"/>
              </a:spcBef>
            </a:pPr>
            <a:r>
              <a:rPr sz="1400" spc="-30" dirty="0">
                <a:solidFill>
                  <a:srgbClr val="4DC2EB"/>
                </a:solidFill>
                <a:latin typeface="Microsoft Sans Serif"/>
                <a:cs typeface="Microsoft Sans Serif"/>
              </a:rPr>
              <a:t>Ознакомьтесь </a:t>
            </a:r>
            <a:r>
              <a:rPr sz="1400" dirty="0">
                <a:solidFill>
                  <a:srgbClr val="4DC2EB"/>
                </a:solidFill>
                <a:latin typeface="Microsoft Sans Serif"/>
                <a:cs typeface="Microsoft Sans Serif"/>
              </a:rPr>
              <a:t>с</a:t>
            </a:r>
            <a:r>
              <a:rPr sz="1400" spc="-5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4DC2EB"/>
                </a:solidFill>
                <a:latin typeface="Microsoft Sans Serif"/>
                <a:cs typeface="Microsoft Sans Serif"/>
              </a:rPr>
              <a:t>графиком</a:t>
            </a:r>
            <a:r>
              <a:rPr sz="1400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4DC2EB"/>
                </a:solidFill>
                <a:latin typeface="Microsoft Sans Serif"/>
                <a:cs typeface="Microsoft Sans Serif"/>
              </a:rPr>
              <a:t>приема</a:t>
            </a:r>
            <a:r>
              <a:rPr sz="1400" spc="20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4DC2EB"/>
                </a:solidFill>
                <a:latin typeface="Microsoft Sans Serif"/>
                <a:cs typeface="Microsoft Sans Serif"/>
              </a:rPr>
              <a:t>документов </a:t>
            </a:r>
            <a:r>
              <a:rPr sz="1400" spc="-360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4DC2EB"/>
                </a:solidFill>
                <a:latin typeface="Microsoft Sans Serif"/>
                <a:cs typeface="Microsoft Sans Serif"/>
              </a:rPr>
              <a:t>на</a:t>
            </a:r>
            <a:r>
              <a:rPr sz="1400" spc="-10" dirty="0">
                <a:solidFill>
                  <a:srgbClr val="4DC2EB"/>
                </a:solidFill>
                <a:latin typeface="Microsoft Sans Serif"/>
                <a:cs typeface="Microsoft Sans Serif"/>
              </a:rPr>
              <a:t> официальном</a:t>
            </a:r>
            <a:r>
              <a:rPr sz="1400" spc="-5" dirty="0">
                <a:solidFill>
                  <a:srgbClr val="4DC2EB"/>
                </a:solidFill>
                <a:latin typeface="Microsoft Sans Serif"/>
                <a:cs typeface="Microsoft Sans Serif"/>
              </a:rPr>
              <a:t> сайте</a:t>
            </a:r>
            <a:r>
              <a:rPr sz="1400" spc="-15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4DC2EB"/>
                </a:solidFill>
                <a:latin typeface="Microsoft Sans Serif"/>
                <a:cs typeface="Microsoft Sans Serif"/>
              </a:rPr>
              <a:t>школы,</a:t>
            </a:r>
            <a:endParaRPr sz="1400">
              <a:latin typeface="Microsoft Sans Serif"/>
              <a:cs typeface="Microsoft Sans Serif"/>
            </a:endParaRPr>
          </a:p>
          <a:p>
            <a:pPr marL="91440">
              <a:lnSpc>
                <a:spcPct val="100000"/>
              </a:lnSpc>
            </a:pPr>
            <a:r>
              <a:rPr sz="1400" spc="-20" dirty="0">
                <a:solidFill>
                  <a:srgbClr val="4DC2EB"/>
                </a:solidFill>
                <a:latin typeface="Microsoft Sans Serif"/>
                <a:cs typeface="Microsoft Sans Serif"/>
              </a:rPr>
              <a:t>вкладка </a:t>
            </a:r>
            <a:r>
              <a:rPr sz="1400" spc="-10" dirty="0">
                <a:solidFill>
                  <a:srgbClr val="4DC2EB"/>
                </a:solidFill>
                <a:latin typeface="Microsoft Sans Serif"/>
                <a:cs typeface="Microsoft Sans Serif"/>
              </a:rPr>
              <a:t>«Прием</a:t>
            </a:r>
            <a:r>
              <a:rPr sz="1400" spc="5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4DC2EB"/>
                </a:solidFill>
                <a:latin typeface="Microsoft Sans Serif"/>
                <a:cs typeface="Microsoft Sans Serif"/>
              </a:rPr>
              <a:t>в</a:t>
            </a:r>
            <a:r>
              <a:rPr sz="1400" spc="-5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4DC2EB"/>
                </a:solidFill>
                <a:latin typeface="Microsoft Sans Serif"/>
                <a:cs typeface="Microsoft Sans Serif"/>
              </a:rPr>
              <a:t>1 </a:t>
            </a:r>
            <a:r>
              <a:rPr sz="1400" spc="-15" dirty="0">
                <a:solidFill>
                  <a:srgbClr val="4DC2EB"/>
                </a:solidFill>
                <a:latin typeface="Microsoft Sans Serif"/>
                <a:cs typeface="Microsoft Sans Serif"/>
              </a:rPr>
              <a:t>класс»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883525" y="3700462"/>
            <a:ext cx="4098925" cy="73850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2075" marR="199390">
              <a:lnSpc>
                <a:spcPct val="100000"/>
              </a:lnSpc>
              <a:spcBef>
                <a:spcPts val="320"/>
              </a:spcBef>
            </a:pPr>
            <a:r>
              <a:rPr sz="1400" dirty="0">
                <a:solidFill>
                  <a:srgbClr val="4DC2EB"/>
                </a:solidFill>
                <a:latin typeface="Microsoft Sans Serif"/>
                <a:cs typeface="Microsoft Sans Serif"/>
              </a:rPr>
              <a:t>При </a:t>
            </a:r>
            <a:r>
              <a:rPr sz="1400" spc="-15" dirty="0">
                <a:solidFill>
                  <a:srgbClr val="4DC2EB"/>
                </a:solidFill>
                <a:latin typeface="Microsoft Sans Serif"/>
                <a:cs typeface="Microsoft Sans Serif"/>
              </a:rPr>
              <a:t>электронном </a:t>
            </a:r>
            <a:r>
              <a:rPr sz="1400" spc="-5" dirty="0">
                <a:solidFill>
                  <a:srgbClr val="4DC2EB"/>
                </a:solidFill>
                <a:latin typeface="Microsoft Sans Serif"/>
                <a:cs typeface="Microsoft Sans Serif"/>
              </a:rPr>
              <a:t>способе </a:t>
            </a:r>
            <a:r>
              <a:rPr sz="1400" spc="-20" dirty="0">
                <a:solidFill>
                  <a:srgbClr val="4DC2EB"/>
                </a:solidFill>
                <a:latin typeface="Microsoft Sans Serif"/>
                <a:cs typeface="Microsoft Sans Serif"/>
              </a:rPr>
              <a:t>подачи документов </a:t>
            </a:r>
            <a:r>
              <a:rPr sz="1400" spc="-360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4DC2EB"/>
                </a:solidFill>
                <a:latin typeface="Microsoft Sans Serif"/>
                <a:cs typeface="Microsoft Sans Serif"/>
              </a:rPr>
              <a:t>в</a:t>
            </a:r>
            <a:r>
              <a:rPr sz="1400" spc="10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4DC2EB"/>
                </a:solidFill>
                <a:latin typeface="Microsoft Sans Serif"/>
                <a:cs typeface="Microsoft Sans Serif"/>
              </a:rPr>
              <a:t>течение</a:t>
            </a:r>
            <a:r>
              <a:rPr sz="1400" spc="-35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4DC2EB"/>
                </a:solidFill>
                <a:latin typeface="Microsoft Sans Serif"/>
                <a:cs typeface="Microsoft Sans Serif"/>
              </a:rPr>
              <a:t>2</a:t>
            </a:r>
            <a:r>
              <a:rPr sz="1400" spc="10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4DC2EB"/>
                </a:solidFill>
                <a:latin typeface="Microsoft Sans Serif"/>
                <a:cs typeface="Microsoft Sans Serif"/>
              </a:rPr>
              <a:t>рабочих</a:t>
            </a:r>
            <a:r>
              <a:rPr sz="1400" spc="-5" dirty="0">
                <a:solidFill>
                  <a:srgbClr val="4DC2EB"/>
                </a:solidFill>
                <a:latin typeface="Microsoft Sans Serif"/>
                <a:cs typeface="Microsoft Sans Serif"/>
              </a:rPr>
              <a:t> дней</a:t>
            </a:r>
            <a:r>
              <a:rPr sz="1400" spc="5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4DC2EB"/>
                </a:solidFill>
                <a:latin typeface="Microsoft Sans Serif"/>
                <a:cs typeface="Microsoft Sans Serif"/>
              </a:rPr>
              <a:t>необходимо </a:t>
            </a:r>
            <a:r>
              <a:rPr sz="1400" spc="-15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4DC2EB"/>
                </a:solidFill>
                <a:latin typeface="Microsoft Sans Serif"/>
                <a:cs typeface="Microsoft Sans Serif"/>
              </a:rPr>
              <a:t>представить</a:t>
            </a:r>
            <a:r>
              <a:rPr sz="1400" spc="-15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4DC2EB"/>
                </a:solidFill>
                <a:latin typeface="Microsoft Sans Serif"/>
                <a:cs typeface="Microsoft Sans Serif"/>
              </a:rPr>
              <a:t>в</a:t>
            </a:r>
            <a:r>
              <a:rPr sz="1400" spc="5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4DC2EB"/>
                </a:solidFill>
                <a:latin typeface="Microsoft Sans Serif"/>
                <a:cs typeface="Microsoft Sans Serif"/>
              </a:rPr>
              <a:t>школу</a:t>
            </a:r>
            <a:r>
              <a:rPr sz="1400" spc="10" dirty="0">
                <a:solidFill>
                  <a:srgbClr val="4DC2EB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4DC2EB"/>
                </a:solidFill>
                <a:latin typeface="Microsoft Sans Serif"/>
                <a:cs typeface="Microsoft Sans Serif"/>
              </a:rPr>
              <a:t>оригиналы </a:t>
            </a:r>
            <a:r>
              <a:rPr sz="1400" spc="-20" dirty="0">
                <a:solidFill>
                  <a:srgbClr val="4DC2EB"/>
                </a:solidFill>
                <a:latin typeface="Microsoft Sans Serif"/>
                <a:cs typeface="Microsoft Sans Serif"/>
              </a:rPr>
              <a:t>документов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522" y="285728"/>
            <a:ext cx="9804399" cy="574675"/>
          </a:xfrm>
        </p:spPr>
        <p:txBody>
          <a:bodyPr/>
          <a:lstStyle/>
          <a:p>
            <a:r>
              <a:rPr lang="ru-RU" dirty="0" smtClean="0"/>
              <a:t>Дизайн пространства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368" y="1217168"/>
            <a:ext cx="11113262" cy="4997914"/>
          </a:xfrm>
        </p:spPr>
        <p:txBody>
          <a:bodyPr/>
          <a:lstStyle/>
          <a:p>
            <a:r>
              <a:rPr lang="ru-RU" dirty="0" smtClean="0"/>
              <a:t>Театр начинается с вешалки …..</a:t>
            </a:r>
            <a:endParaRPr lang="ru-RU" dirty="0"/>
          </a:p>
        </p:txBody>
      </p:sp>
      <p:pic>
        <p:nvPicPr>
          <p:cNvPr id="15362" name="Picture 2" descr="https://mebel-go.ru/mebelgoer/4130b6efb116e6b97325864cd7015a7829b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08" y="3571876"/>
            <a:ext cx="3643338" cy="3188433"/>
          </a:xfrm>
          <a:prstGeom prst="rect">
            <a:avLst/>
          </a:prstGeom>
          <a:noFill/>
        </p:spPr>
      </p:pic>
      <p:pic>
        <p:nvPicPr>
          <p:cNvPr id="15364" name="Picture 4" descr="https://ic.pics.livejournal.com/joyeyes/37164656/49154/49154_6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60" y="2143116"/>
            <a:ext cx="3775103" cy="3078622"/>
          </a:xfrm>
          <a:prstGeom prst="rect">
            <a:avLst/>
          </a:prstGeom>
          <a:noFill/>
        </p:spPr>
      </p:pic>
      <p:sp>
        <p:nvSpPr>
          <p:cNvPr id="15366" name="AutoShape 6" descr="http://saldovka.com/wp-content/uploads/2017/02/279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http://saldovka.com/wp-content/uploads/2017/02/279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70" name="Picture 10" descr="http://newstyle-y.ru/Kabineti/geo/P109073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24826" y="714356"/>
            <a:ext cx="4167174" cy="33290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36001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12" y="380187"/>
            <a:ext cx="10331487" cy="574675"/>
          </a:xfrm>
        </p:spPr>
        <p:txBody>
          <a:bodyPr/>
          <a:lstStyle/>
          <a:p>
            <a:r>
              <a:rPr lang="ru-RU" dirty="0" smtClean="0"/>
              <a:t>              Образовательные результаты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2000" y="1143000"/>
            <a:ext cx="11113262" cy="2769989"/>
          </a:xfrm>
        </p:spPr>
        <p:txBody>
          <a:bodyPr/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024298" y="2857496"/>
            <a:ext cx="3857652" cy="157163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2020 -2021 учебный год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739074" y="1285860"/>
            <a:ext cx="3071834" cy="157163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Средний балл  по основным предметам ЕГЭ и ОГЭ выше среднего по городу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666844" y="1285860"/>
            <a:ext cx="2786082" cy="157163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 учащихся  получили 225 б и выше</a:t>
            </a:r>
          </a:p>
        </p:txBody>
      </p:sp>
      <p:sp>
        <p:nvSpPr>
          <p:cNvPr id="7" name="Овал 6"/>
          <p:cNvSpPr/>
          <p:nvPr/>
        </p:nvSpPr>
        <p:spPr>
          <a:xfrm>
            <a:off x="8310578" y="4714884"/>
            <a:ext cx="2857520" cy="157163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Средний балл ВПР в 4х классах- 4.5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166778" y="4714884"/>
            <a:ext cx="2643206" cy="157163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учащихся  получили золотые медали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20477178">
            <a:off x="6928621" y="2460964"/>
            <a:ext cx="117056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8528808">
            <a:off x="3493788" y="4442931"/>
            <a:ext cx="137214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940553">
            <a:off x="7230704" y="4373091"/>
            <a:ext cx="160889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2200271">
            <a:off x="4144056" y="2425573"/>
            <a:ext cx="11654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7791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800" y="380187"/>
            <a:ext cx="9804399" cy="55399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Качество  педагогического коллектива или «кадры решают все» !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524364" y="2857496"/>
            <a:ext cx="285752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51  Педагогический работник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453322" y="1285860"/>
            <a:ext cx="314327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Постоянное повышение уровня профессиональной компетенции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667636" y="4429132"/>
            <a:ext cx="328614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Наличие узких специалистов  : психолог, дефектолог, логопед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95340" y="4429132"/>
            <a:ext cx="3071834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96 %  педагогов аттестовано на  первую и высшую категорию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523968" y="1285860"/>
            <a:ext cx="314327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  педагогов  имеют звание «Почетный работник »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18948228">
            <a:off x="6983713" y="2487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8948228">
            <a:off x="6924055" y="2511223"/>
            <a:ext cx="10479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2594869">
            <a:off x="4079966" y="249767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7948022">
            <a:off x="3812404" y="4102440"/>
            <a:ext cx="10971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2610209">
            <a:off x="7036948" y="4035556"/>
            <a:ext cx="112539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3275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800" y="142853"/>
            <a:ext cx="9804399" cy="500066"/>
          </a:xfrm>
        </p:spPr>
        <p:txBody>
          <a:bodyPr/>
          <a:lstStyle/>
          <a:p>
            <a:r>
              <a:rPr lang="ru-RU" sz="2800" dirty="0" smtClean="0"/>
              <a:t>Значимые достижения педагогов школы 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918460" y="1507330"/>
          <a:ext cx="6355080" cy="37671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2720">
                  <a:extLst>
                    <a:ext uri="{9D8B030D-6E8A-4147-A177-3AD203B41FA5}">
                      <a16:colId xmlns="" xmlns:a16="http://schemas.microsoft.com/office/drawing/2014/main" val="2009731829"/>
                    </a:ext>
                  </a:extLst>
                </a:gridCol>
                <a:gridCol w="1442720">
                  <a:extLst>
                    <a:ext uri="{9D8B030D-6E8A-4147-A177-3AD203B41FA5}">
                      <a16:colId xmlns="" xmlns:a16="http://schemas.microsoft.com/office/drawing/2014/main" val="2940113966"/>
                    </a:ext>
                  </a:extLst>
                </a:gridCol>
                <a:gridCol w="1151890">
                  <a:extLst>
                    <a:ext uri="{9D8B030D-6E8A-4147-A177-3AD203B41FA5}">
                      <a16:colId xmlns="" xmlns:a16="http://schemas.microsoft.com/office/drawing/2014/main" val="2940624285"/>
                    </a:ext>
                  </a:extLst>
                </a:gridCol>
                <a:gridCol w="1158875">
                  <a:extLst>
                    <a:ext uri="{9D8B030D-6E8A-4147-A177-3AD203B41FA5}">
                      <a16:colId xmlns="" xmlns:a16="http://schemas.microsoft.com/office/drawing/2014/main" val="2776686091"/>
                    </a:ext>
                  </a:extLst>
                </a:gridCol>
                <a:gridCol w="1158875">
                  <a:extLst>
                    <a:ext uri="{9D8B030D-6E8A-4147-A177-3AD203B41FA5}">
                      <a16:colId xmlns="" xmlns:a16="http://schemas.microsoft.com/office/drawing/2014/main" val="18321140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Уровень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Конкурс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Место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Учитель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Предмет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71350116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Городской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DIGITEL</a:t>
                      </a:r>
                      <a:r>
                        <a:rPr lang="ru-RU" sz="1100" kern="1200">
                          <a:effectLst/>
                        </a:rPr>
                        <a:t> – педагог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 место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Федотова Ю.М.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История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6375524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Соревновательные системы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место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Дудырева Е.В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Английский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2751624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Шпаргалка для педагога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место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- Суровцева Е.Ю.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Информатика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2337679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Амбициозен  - 2020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место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Барщин А.С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Зам.директора по ВР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5097271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Гиревой спорт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место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Попова Л.Г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ФЗК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162397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Мониторинг предметной компетенции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место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Шипкина Е.А.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Физика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101821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Учитель года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Лауреат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Кайгородова А.А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Русский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981166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Учитель года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Лауреат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Силина С.Ю.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Педагог - психолог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6236758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Краевой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Цифровое образование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2 место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Быкова С.П.,  Суровцева Е.Ю.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География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информатика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9244545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Открытие года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место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Ибрагимова А.Ф.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Английский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9073896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Международный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Чемпионат Европы по пауэрлифтингу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Победитель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Крутиков А.В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ФЗК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1041219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«Профи-2021»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Победитель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Пушкарева Е.Ю.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математика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35282018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27264761"/>
              </p:ext>
            </p:extLst>
          </p:nvPr>
        </p:nvGraphicFramePr>
        <p:xfrm>
          <a:off x="309522" y="642919"/>
          <a:ext cx="11501517" cy="61360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4578">
                  <a:extLst>
                    <a:ext uri="{9D8B030D-6E8A-4147-A177-3AD203B41FA5}">
                      <a16:colId xmlns="" xmlns:a16="http://schemas.microsoft.com/office/drawing/2014/main" val="3716289557"/>
                    </a:ext>
                  </a:extLst>
                </a:gridCol>
                <a:gridCol w="3500462">
                  <a:extLst>
                    <a:ext uri="{9D8B030D-6E8A-4147-A177-3AD203B41FA5}">
                      <a16:colId xmlns="" xmlns:a16="http://schemas.microsoft.com/office/drawing/2014/main" val="992008936"/>
                    </a:ext>
                  </a:extLst>
                </a:gridCol>
                <a:gridCol w="1591781">
                  <a:extLst>
                    <a:ext uri="{9D8B030D-6E8A-4147-A177-3AD203B41FA5}">
                      <a16:colId xmlns="" xmlns:a16="http://schemas.microsoft.com/office/drawing/2014/main" val="1141535172"/>
                    </a:ext>
                  </a:extLst>
                </a:gridCol>
                <a:gridCol w="2097348">
                  <a:extLst>
                    <a:ext uri="{9D8B030D-6E8A-4147-A177-3AD203B41FA5}">
                      <a16:colId xmlns="" xmlns:a16="http://schemas.microsoft.com/office/drawing/2014/main" val="1152881242"/>
                    </a:ext>
                  </a:extLst>
                </a:gridCol>
                <a:gridCol w="2097348">
                  <a:extLst>
                    <a:ext uri="{9D8B030D-6E8A-4147-A177-3AD203B41FA5}">
                      <a16:colId xmlns="" xmlns:a16="http://schemas.microsoft.com/office/drawing/2014/main" val="3080166382"/>
                    </a:ext>
                  </a:extLst>
                </a:gridCol>
              </a:tblGrid>
              <a:tr h="2332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</a:t>
                      </a:r>
                      <a:endParaRPr lang="ru-RU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</a:t>
                      </a:r>
                      <a:endParaRPr lang="ru-RU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14403853"/>
                  </a:ext>
                </a:extLst>
              </a:tr>
              <a:tr h="279614">
                <a:tc row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Городской уровень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DIGITEL</a:t>
                      </a:r>
                      <a:r>
                        <a:rPr lang="ru-RU" sz="18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педагог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место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Федотова Ю.М.  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8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75849926"/>
                  </a:ext>
                </a:extLst>
              </a:tr>
              <a:tr h="572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Соревновательные системы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место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Дудырева</a:t>
                      </a:r>
                      <a:r>
                        <a:rPr lang="ru-RU" sz="18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Е.В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8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89782192"/>
                  </a:ext>
                </a:extLst>
              </a:tr>
              <a:tr h="572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Шпаргалка для педагога</a:t>
                      </a:r>
                      <a:endParaRPr lang="ru-RU" sz="18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место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Суровцева Е.Ю.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76610385"/>
                  </a:ext>
                </a:extLst>
              </a:tr>
              <a:tr h="572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Амбициозен  - 2020</a:t>
                      </a:r>
                      <a:endParaRPr lang="ru-RU" sz="18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место</a:t>
                      </a:r>
                      <a:endParaRPr lang="ru-RU" sz="18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Барщин А.С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Зам.директора по ВР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20187816"/>
                  </a:ext>
                </a:extLst>
              </a:tr>
              <a:tr h="279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Гиревой спорт </a:t>
                      </a:r>
                      <a:endParaRPr lang="ru-RU" sz="18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место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Попова Л.Г</a:t>
                      </a:r>
                      <a:endParaRPr lang="ru-RU" sz="18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ФЗК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94746765"/>
                  </a:ext>
                </a:extLst>
              </a:tr>
              <a:tr h="864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Мониторинг предметной компетенции</a:t>
                      </a:r>
                      <a:endParaRPr lang="ru-RU" sz="18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место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Шипкина</a:t>
                      </a:r>
                      <a:r>
                        <a:rPr lang="ru-RU" sz="18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Е.А.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04860664"/>
                  </a:ext>
                </a:extLst>
              </a:tr>
              <a:tr h="279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года</a:t>
                      </a:r>
                      <a:endParaRPr lang="ru-RU" sz="18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Лауреат </a:t>
                      </a:r>
                      <a:endParaRPr lang="ru-RU" sz="18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Кайгородова А.А</a:t>
                      </a:r>
                      <a:endParaRPr lang="ru-RU" sz="18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3823018"/>
                  </a:ext>
                </a:extLst>
              </a:tr>
              <a:tr h="572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года</a:t>
                      </a:r>
                      <a:endParaRPr lang="ru-RU" sz="18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Лауреат </a:t>
                      </a:r>
                      <a:endParaRPr lang="ru-RU" sz="18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Силина С.Ю.</a:t>
                      </a:r>
                      <a:endParaRPr lang="ru-RU" sz="18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 - психолог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48683643"/>
                  </a:ext>
                </a:extLst>
              </a:tr>
              <a:tr h="57220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Краевой уровень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Цифровое образование</a:t>
                      </a:r>
                      <a:endParaRPr lang="ru-RU" sz="18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место</a:t>
                      </a:r>
                      <a:endParaRPr lang="ru-RU" sz="18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Быкова С.П.,  Суровцева Е.Ю. </a:t>
                      </a:r>
                      <a:endParaRPr lang="ru-RU" sz="18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37906512"/>
                  </a:ext>
                </a:extLst>
              </a:tr>
              <a:tr h="279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Открытие года</a:t>
                      </a:r>
                      <a:endParaRPr lang="ru-RU" sz="18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место</a:t>
                      </a:r>
                      <a:endParaRPr lang="ru-RU" sz="18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Ибрагимова А.Ф.</a:t>
                      </a:r>
                      <a:endParaRPr lang="ru-RU" sz="18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73352325"/>
                  </a:ext>
                </a:extLst>
              </a:tr>
              <a:tr h="57220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Международный уровень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Чемпионат Европы по пауэрлифтингу</a:t>
                      </a:r>
                      <a:endParaRPr lang="ru-RU" sz="18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Победитель</a:t>
                      </a:r>
                      <a:endParaRPr lang="ru-RU" sz="18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Крутиков А.В</a:t>
                      </a:r>
                      <a:endParaRPr lang="ru-RU" sz="18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ФЗК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78253509"/>
                  </a:ext>
                </a:extLst>
              </a:tr>
              <a:tr h="279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«Профи-2021»</a:t>
                      </a:r>
                      <a:endParaRPr lang="ru-RU" sz="18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Победитель </a:t>
                      </a:r>
                      <a:endParaRPr lang="ru-RU" sz="18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Пушкарева Е.Ю.</a:t>
                      </a:r>
                      <a:endParaRPr lang="ru-RU" sz="18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10092637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body" idx="1"/>
          </p:nvPr>
        </p:nvSpPr>
        <p:spPr bwMode="auto">
          <a:xfrm flipV="1">
            <a:off x="12311106" y="2000240"/>
            <a:ext cx="98584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63663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Активность, движение, поиск …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368" y="1217168"/>
            <a:ext cx="11113262" cy="5069352"/>
          </a:xfr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1800" b="0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3200" b="0" kern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 rtl="0">
              <a:spcBef>
                <a:spcPct val="20000"/>
              </a:spcBef>
            </a:pPr>
            <a:endParaRPr lang="ru-RU" sz="3200" b="0" kern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381092" y="4429132"/>
            <a:ext cx="357190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проект « Школа – сад : актуальные вопросы преемственности»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096132" y="4500570"/>
            <a:ext cx="392909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проект «Комплексные образовательные модели(кластеры)»</a:t>
            </a:r>
          </a:p>
        </p:txBody>
      </p:sp>
      <p:sp>
        <p:nvSpPr>
          <p:cNvPr id="6" name="Овал 5"/>
          <p:cNvSpPr/>
          <p:nvPr/>
        </p:nvSpPr>
        <p:spPr>
          <a:xfrm>
            <a:off x="595274" y="1214422"/>
            <a:ext cx="3214710" cy="1485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Краевой  проект «Цифровой образовательный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контент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524364" y="2500306"/>
            <a:ext cx="3214710" cy="134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Проекты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953388" y="1214422"/>
            <a:ext cx="3286148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Участие  в проектах ассоциации ОАШ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19742148">
            <a:off x="7149456" y="215263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2106526">
            <a:off x="3533670" y="2314973"/>
            <a:ext cx="120711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8138153">
            <a:off x="3966426" y="3804634"/>
            <a:ext cx="109344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2441257">
            <a:off x="7347182" y="3751662"/>
            <a:ext cx="122558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5560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80187"/>
            <a:ext cx="10159999" cy="574675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Крепкие    школьные  традиции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952992" y="2714620"/>
            <a:ext cx="2643206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953388" y="1643050"/>
            <a:ext cx="250033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Экологический марафон 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238216" y="4071942"/>
            <a:ext cx="2857520" cy="1485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Фестиваль  наук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095340" y="1714488"/>
            <a:ext cx="250033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Военно</a:t>
            </a:r>
            <a:r>
              <a:rPr lang="ru-RU" dirty="0" smtClean="0"/>
              <a:t>- патриотическая игра «Форд </a:t>
            </a:r>
            <a:r>
              <a:rPr lang="ru-RU" dirty="0" err="1" smtClean="0"/>
              <a:t>Боярд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8167702" y="4143380"/>
            <a:ext cx="3143272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Цикл  профессиональных проб «В мире  современных профессий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17191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4DC2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8768" y="2351659"/>
            <a:ext cx="54921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>
                <a:solidFill>
                  <a:srgbClr val="FFFFFF"/>
                </a:solidFill>
              </a:rPr>
              <a:t>Приемная </a:t>
            </a:r>
            <a:r>
              <a:rPr spc="-45" dirty="0">
                <a:solidFill>
                  <a:srgbClr val="FFFFFF"/>
                </a:solidFill>
              </a:rPr>
              <a:t>кампания</a:t>
            </a:r>
            <a:r>
              <a:rPr spc="-10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2022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8768" y="3337331"/>
            <a:ext cx="6755130" cy="4805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lang="ru-RU" sz="2800" dirty="0" smtClean="0">
                <a:latin typeface="Microsoft Sans Serif"/>
                <a:cs typeface="Microsoft Sans Serif"/>
              </a:rPr>
              <a:t>МАОУ СОШ № 108г. Перми</a:t>
            </a:r>
            <a:endParaRPr sz="2800" dirty="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49325" y="908054"/>
            <a:ext cx="1011555" cy="862330"/>
          </a:xfrm>
          <a:custGeom>
            <a:avLst/>
            <a:gdLst/>
            <a:ahLst/>
            <a:cxnLst/>
            <a:rect l="l" t="t" r="r" b="b"/>
            <a:pathLst>
              <a:path w="1011555" h="862330">
                <a:moveTo>
                  <a:pt x="758940" y="0"/>
                </a:moveTo>
                <a:lnTo>
                  <a:pt x="708366" y="4423"/>
                </a:lnTo>
                <a:lnTo>
                  <a:pt x="661040" y="17213"/>
                </a:lnTo>
                <a:lnTo>
                  <a:pt x="617614" y="37648"/>
                </a:lnTo>
                <a:lnTo>
                  <a:pt x="578735" y="65007"/>
                </a:lnTo>
                <a:lnTo>
                  <a:pt x="545055" y="98569"/>
                </a:lnTo>
                <a:lnTo>
                  <a:pt x="517223" y="137613"/>
                </a:lnTo>
                <a:lnTo>
                  <a:pt x="512106" y="143455"/>
                </a:lnTo>
                <a:lnTo>
                  <a:pt x="505527" y="145402"/>
                </a:lnTo>
                <a:lnTo>
                  <a:pt x="498948" y="143455"/>
                </a:lnTo>
                <a:lnTo>
                  <a:pt x="493831" y="137613"/>
                </a:lnTo>
                <a:lnTo>
                  <a:pt x="465999" y="98569"/>
                </a:lnTo>
                <a:lnTo>
                  <a:pt x="432319" y="65007"/>
                </a:lnTo>
                <a:lnTo>
                  <a:pt x="393440" y="37648"/>
                </a:lnTo>
                <a:lnTo>
                  <a:pt x="350013" y="17213"/>
                </a:lnTo>
                <a:lnTo>
                  <a:pt x="302688" y="4423"/>
                </a:lnTo>
                <a:lnTo>
                  <a:pt x="252113" y="0"/>
                </a:lnTo>
                <a:lnTo>
                  <a:pt x="199383" y="5940"/>
                </a:lnTo>
                <a:lnTo>
                  <a:pt x="148398" y="22599"/>
                </a:lnTo>
                <a:lnTo>
                  <a:pt x="100907" y="48232"/>
                </a:lnTo>
                <a:lnTo>
                  <a:pt x="58656" y="81093"/>
                </a:lnTo>
                <a:lnTo>
                  <a:pt x="23392" y="119437"/>
                </a:lnTo>
                <a:lnTo>
                  <a:pt x="1462" y="166904"/>
                </a:lnTo>
                <a:lnTo>
                  <a:pt x="0" y="184349"/>
                </a:lnTo>
                <a:lnTo>
                  <a:pt x="0" y="830888"/>
                </a:lnTo>
                <a:lnTo>
                  <a:pt x="2558" y="839042"/>
                </a:lnTo>
                <a:lnTo>
                  <a:pt x="8772" y="843546"/>
                </a:lnTo>
                <a:lnTo>
                  <a:pt x="16447" y="843667"/>
                </a:lnTo>
                <a:lnTo>
                  <a:pt x="23392" y="838677"/>
                </a:lnTo>
                <a:lnTo>
                  <a:pt x="58157" y="798339"/>
                </a:lnTo>
                <a:lnTo>
                  <a:pt x="99410" y="765228"/>
                </a:lnTo>
                <a:lnTo>
                  <a:pt x="146153" y="740344"/>
                </a:lnTo>
                <a:lnTo>
                  <a:pt x="197387" y="724682"/>
                </a:lnTo>
                <a:lnTo>
                  <a:pt x="252113" y="719240"/>
                </a:lnTo>
                <a:lnTo>
                  <a:pt x="301593" y="723651"/>
                </a:lnTo>
                <a:lnTo>
                  <a:pt x="348184" y="736357"/>
                </a:lnTo>
                <a:lnTo>
                  <a:pt x="391166" y="756564"/>
                </a:lnTo>
                <a:lnTo>
                  <a:pt x="429816" y="783478"/>
                </a:lnTo>
                <a:lnTo>
                  <a:pt x="463412" y="816307"/>
                </a:lnTo>
                <a:lnTo>
                  <a:pt x="491232" y="854256"/>
                </a:lnTo>
                <a:lnTo>
                  <a:pt x="497892" y="860098"/>
                </a:lnTo>
                <a:lnTo>
                  <a:pt x="505527" y="862046"/>
                </a:lnTo>
                <a:lnTo>
                  <a:pt x="513162" y="860098"/>
                </a:lnTo>
                <a:lnTo>
                  <a:pt x="519822" y="854256"/>
                </a:lnTo>
                <a:lnTo>
                  <a:pt x="547642" y="816307"/>
                </a:lnTo>
                <a:lnTo>
                  <a:pt x="581238" y="783478"/>
                </a:lnTo>
                <a:lnTo>
                  <a:pt x="619888" y="756564"/>
                </a:lnTo>
                <a:lnTo>
                  <a:pt x="662869" y="736357"/>
                </a:lnTo>
                <a:lnTo>
                  <a:pt x="709461" y="723651"/>
                </a:lnTo>
                <a:lnTo>
                  <a:pt x="758940" y="719240"/>
                </a:lnTo>
                <a:lnTo>
                  <a:pt x="813667" y="724682"/>
                </a:lnTo>
                <a:lnTo>
                  <a:pt x="864901" y="740344"/>
                </a:lnTo>
                <a:lnTo>
                  <a:pt x="911643" y="765228"/>
                </a:lnTo>
                <a:lnTo>
                  <a:pt x="952897" y="798339"/>
                </a:lnTo>
                <a:lnTo>
                  <a:pt x="987662" y="838677"/>
                </a:lnTo>
                <a:lnTo>
                  <a:pt x="994607" y="843667"/>
                </a:lnTo>
                <a:lnTo>
                  <a:pt x="1002282" y="843546"/>
                </a:lnTo>
                <a:lnTo>
                  <a:pt x="1008496" y="839042"/>
                </a:lnTo>
                <a:lnTo>
                  <a:pt x="1011054" y="830888"/>
                </a:lnTo>
                <a:lnTo>
                  <a:pt x="1011054" y="176560"/>
                </a:lnTo>
                <a:lnTo>
                  <a:pt x="973728" y="100973"/>
                </a:lnTo>
                <a:lnTo>
                  <a:pt x="940301" y="66931"/>
                </a:lnTo>
                <a:lnTo>
                  <a:pt x="901242" y="38947"/>
                </a:lnTo>
                <a:lnTo>
                  <a:pt x="857418" y="17886"/>
                </a:lnTo>
                <a:lnTo>
                  <a:pt x="809695" y="4615"/>
                </a:lnTo>
                <a:lnTo>
                  <a:pt x="758940" y="0"/>
                </a:lnTo>
                <a:close/>
              </a:path>
            </a:pathLst>
          </a:custGeom>
          <a:solidFill>
            <a:srgbClr val="B7E0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49325" y="4798033"/>
            <a:ext cx="1011555" cy="985519"/>
          </a:xfrm>
          <a:custGeom>
            <a:avLst/>
            <a:gdLst/>
            <a:ahLst/>
            <a:cxnLst/>
            <a:rect l="l" t="t" r="r" b="b"/>
            <a:pathLst>
              <a:path w="1011555" h="985520">
                <a:moveTo>
                  <a:pt x="998993" y="0"/>
                </a:moveTo>
                <a:lnTo>
                  <a:pt x="992861" y="2033"/>
                </a:lnTo>
                <a:lnTo>
                  <a:pt x="535417" y="288347"/>
                </a:lnTo>
                <a:lnTo>
                  <a:pt x="520959" y="295668"/>
                </a:lnTo>
                <a:lnTo>
                  <a:pt x="505527" y="298108"/>
                </a:lnTo>
                <a:lnTo>
                  <a:pt x="490095" y="295668"/>
                </a:lnTo>
                <a:lnTo>
                  <a:pt x="475637" y="288347"/>
                </a:lnTo>
                <a:lnTo>
                  <a:pt x="18193" y="2033"/>
                </a:lnTo>
                <a:lnTo>
                  <a:pt x="12061" y="0"/>
                </a:lnTo>
                <a:lnTo>
                  <a:pt x="6172" y="1382"/>
                </a:lnTo>
                <a:lnTo>
                  <a:pt x="1746" y="5693"/>
                </a:lnTo>
                <a:lnTo>
                  <a:pt x="0" y="12444"/>
                </a:lnTo>
                <a:lnTo>
                  <a:pt x="0" y="676155"/>
                </a:lnTo>
                <a:lnTo>
                  <a:pt x="5198" y="681361"/>
                </a:lnTo>
                <a:lnTo>
                  <a:pt x="475637" y="975484"/>
                </a:lnTo>
                <a:lnTo>
                  <a:pt x="490095" y="982804"/>
                </a:lnTo>
                <a:lnTo>
                  <a:pt x="505527" y="985245"/>
                </a:lnTo>
                <a:lnTo>
                  <a:pt x="520959" y="982804"/>
                </a:lnTo>
                <a:lnTo>
                  <a:pt x="535417" y="975484"/>
                </a:lnTo>
                <a:lnTo>
                  <a:pt x="1005856" y="681361"/>
                </a:lnTo>
                <a:lnTo>
                  <a:pt x="1011054" y="676155"/>
                </a:lnTo>
                <a:lnTo>
                  <a:pt x="1011054" y="12444"/>
                </a:lnTo>
                <a:lnTo>
                  <a:pt x="1009308" y="5693"/>
                </a:lnTo>
                <a:lnTo>
                  <a:pt x="1004881" y="1382"/>
                </a:lnTo>
                <a:lnTo>
                  <a:pt x="998993" y="0"/>
                </a:lnTo>
                <a:close/>
              </a:path>
            </a:pathLst>
          </a:custGeom>
          <a:solidFill>
            <a:srgbClr val="B7E0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/>
          <p:nvPr/>
        </p:nvSpPr>
        <p:spPr>
          <a:xfrm>
            <a:off x="949325" y="914400"/>
            <a:ext cx="1011555" cy="862330"/>
          </a:xfrm>
          <a:custGeom>
            <a:avLst/>
            <a:gdLst/>
            <a:ahLst/>
            <a:cxnLst/>
            <a:rect l="l" t="t" r="r" b="b"/>
            <a:pathLst>
              <a:path w="1011555" h="862330">
                <a:moveTo>
                  <a:pt x="758940" y="0"/>
                </a:moveTo>
                <a:lnTo>
                  <a:pt x="708366" y="4423"/>
                </a:lnTo>
                <a:lnTo>
                  <a:pt x="661040" y="17213"/>
                </a:lnTo>
                <a:lnTo>
                  <a:pt x="617614" y="37648"/>
                </a:lnTo>
                <a:lnTo>
                  <a:pt x="578735" y="65007"/>
                </a:lnTo>
                <a:lnTo>
                  <a:pt x="545055" y="98569"/>
                </a:lnTo>
                <a:lnTo>
                  <a:pt x="517223" y="137613"/>
                </a:lnTo>
                <a:lnTo>
                  <a:pt x="512106" y="143455"/>
                </a:lnTo>
                <a:lnTo>
                  <a:pt x="505527" y="145402"/>
                </a:lnTo>
                <a:lnTo>
                  <a:pt x="498948" y="143455"/>
                </a:lnTo>
                <a:lnTo>
                  <a:pt x="493831" y="137613"/>
                </a:lnTo>
                <a:lnTo>
                  <a:pt x="465999" y="98569"/>
                </a:lnTo>
                <a:lnTo>
                  <a:pt x="432319" y="65007"/>
                </a:lnTo>
                <a:lnTo>
                  <a:pt x="393440" y="37648"/>
                </a:lnTo>
                <a:lnTo>
                  <a:pt x="350013" y="17213"/>
                </a:lnTo>
                <a:lnTo>
                  <a:pt x="302688" y="4423"/>
                </a:lnTo>
                <a:lnTo>
                  <a:pt x="252113" y="0"/>
                </a:lnTo>
                <a:lnTo>
                  <a:pt x="199383" y="5940"/>
                </a:lnTo>
                <a:lnTo>
                  <a:pt x="148398" y="22599"/>
                </a:lnTo>
                <a:lnTo>
                  <a:pt x="100907" y="48232"/>
                </a:lnTo>
                <a:lnTo>
                  <a:pt x="58656" y="81093"/>
                </a:lnTo>
                <a:lnTo>
                  <a:pt x="23392" y="119437"/>
                </a:lnTo>
                <a:lnTo>
                  <a:pt x="1462" y="166904"/>
                </a:lnTo>
                <a:lnTo>
                  <a:pt x="0" y="184349"/>
                </a:lnTo>
                <a:lnTo>
                  <a:pt x="0" y="830888"/>
                </a:lnTo>
                <a:lnTo>
                  <a:pt x="2558" y="839042"/>
                </a:lnTo>
                <a:lnTo>
                  <a:pt x="8772" y="843546"/>
                </a:lnTo>
                <a:lnTo>
                  <a:pt x="16447" y="843667"/>
                </a:lnTo>
                <a:lnTo>
                  <a:pt x="23392" y="838677"/>
                </a:lnTo>
                <a:lnTo>
                  <a:pt x="58157" y="798339"/>
                </a:lnTo>
                <a:lnTo>
                  <a:pt x="99410" y="765228"/>
                </a:lnTo>
                <a:lnTo>
                  <a:pt x="146153" y="740344"/>
                </a:lnTo>
                <a:lnTo>
                  <a:pt x="197387" y="724682"/>
                </a:lnTo>
                <a:lnTo>
                  <a:pt x="252113" y="719240"/>
                </a:lnTo>
                <a:lnTo>
                  <a:pt x="301593" y="723651"/>
                </a:lnTo>
                <a:lnTo>
                  <a:pt x="348184" y="736357"/>
                </a:lnTo>
                <a:lnTo>
                  <a:pt x="391166" y="756564"/>
                </a:lnTo>
                <a:lnTo>
                  <a:pt x="429816" y="783478"/>
                </a:lnTo>
                <a:lnTo>
                  <a:pt x="463412" y="816307"/>
                </a:lnTo>
                <a:lnTo>
                  <a:pt x="491232" y="854256"/>
                </a:lnTo>
                <a:lnTo>
                  <a:pt x="497892" y="860098"/>
                </a:lnTo>
                <a:lnTo>
                  <a:pt x="505527" y="862046"/>
                </a:lnTo>
                <a:lnTo>
                  <a:pt x="513162" y="860098"/>
                </a:lnTo>
                <a:lnTo>
                  <a:pt x="519822" y="854256"/>
                </a:lnTo>
                <a:lnTo>
                  <a:pt x="547642" y="816307"/>
                </a:lnTo>
                <a:lnTo>
                  <a:pt x="581238" y="783478"/>
                </a:lnTo>
                <a:lnTo>
                  <a:pt x="619888" y="756564"/>
                </a:lnTo>
                <a:lnTo>
                  <a:pt x="662869" y="736357"/>
                </a:lnTo>
                <a:lnTo>
                  <a:pt x="709461" y="723651"/>
                </a:lnTo>
                <a:lnTo>
                  <a:pt x="758940" y="719240"/>
                </a:lnTo>
                <a:lnTo>
                  <a:pt x="813667" y="724682"/>
                </a:lnTo>
                <a:lnTo>
                  <a:pt x="864901" y="740344"/>
                </a:lnTo>
                <a:lnTo>
                  <a:pt x="911643" y="765228"/>
                </a:lnTo>
                <a:lnTo>
                  <a:pt x="952897" y="798339"/>
                </a:lnTo>
                <a:lnTo>
                  <a:pt x="987662" y="838677"/>
                </a:lnTo>
                <a:lnTo>
                  <a:pt x="994607" y="843667"/>
                </a:lnTo>
                <a:lnTo>
                  <a:pt x="1002282" y="843546"/>
                </a:lnTo>
                <a:lnTo>
                  <a:pt x="1008496" y="839042"/>
                </a:lnTo>
                <a:lnTo>
                  <a:pt x="1011054" y="830888"/>
                </a:lnTo>
                <a:lnTo>
                  <a:pt x="1011054" y="176560"/>
                </a:lnTo>
                <a:lnTo>
                  <a:pt x="973728" y="100973"/>
                </a:lnTo>
                <a:lnTo>
                  <a:pt x="940301" y="66931"/>
                </a:lnTo>
                <a:lnTo>
                  <a:pt x="901242" y="38947"/>
                </a:lnTo>
                <a:lnTo>
                  <a:pt x="857418" y="17886"/>
                </a:lnTo>
                <a:lnTo>
                  <a:pt x="809695" y="4615"/>
                </a:lnTo>
                <a:lnTo>
                  <a:pt x="758940" y="0"/>
                </a:lnTo>
                <a:close/>
              </a:path>
            </a:pathLst>
          </a:custGeom>
          <a:solidFill>
            <a:srgbClr val="B7E0F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891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Нормативно-правовые</a:t>
            </a:r>
            <a:r>
              <a:rPr spc="25" dirty="0"/>
              <a:t> </a:t>
            </a:r>
            <a:r>
              <a:rPr spc="-50" dirty="0"/>
              <a:t>акты</a:t>
            </a:r>
            <a:r>
              <a:rPr spc="50" dirty="0"/>
              <a:t> </a:t>
            </a:r>
            <a:r>
              <a:rPr spc="-35" dirty="0"/>
              <a:t>по</a:t>
            </a:r>
            <a:r>
              <a:rPr spc="40" dirty="0"/>
              <a:t> </a:t>
            </a:r>
            <a:r>
              <a:rPr spc="-20" dirty="0"/>
              <a:t>приему</a:t>
            </a:r>
            <a:r>
              <a:rPr spc="50" dirty="0"/>
              <a:t> </a:t>
            </a:r>
            <a:r>
              <a:rPr spc="-40" dirty="0"/>
              <a:t>детей</a:t>
            </a:r>
          </a:p>
        </p:txBody>
      </p:sp>
      <p:sp>
        <p:nvSpPr>
          <p:cNvPr id="3" name="object 3"/>
          <p:cNvSpPr/>
          <p:nvPr/>
        </p:nvSpPr>
        <p:spPr>
          <a:xfrm>
            <a:off x="11280775" y="6314323"/>
            <a:ext cx="295910" cy="291465"/>
          </a:xfrm>
          <a:custGeom>
            <a:avLst/>
            <a:gdLst/>
            <a:ahLst/>
            <a:cxnLst/>
            <a:rect l="l" t="t" r="r" b="b"/>
            <a:pathLst>
              <a:path w="295909" h="291465">
                <a:moveTo>
                  <a:pt x="292870" y="0"/>
                </a:moveTo>
                <a:lnTo>
                  <a:pt x="156704" y="85618"/>
                </a:lnTo>
                <a:lnTo>
                  <a:pt x="151380" y="89440"/>
                </a:lnTo>
                <a:lnTo>
                  <a:pt x="144533" y="89440"/>
                </a:lnTo>
                <a:lnTo>
                  <a:pt x="139208" y="85618"/>
                </a:lnTo>
                <a:lnTo>
                  <a:pt x="3042" y="0"/>
                </a:lnTo>
                <a:lnTo>
                  <a:pt x="0" y="1528"/>
                </a:lnTo>
                <a:lnTo>
                  <a:pt x="0" y="199515"/>
                </a:lnTo>
                <a:lnTo>
                  <a:pt x="1521" y="201044"/>
                </a:lnTo>
                <a:lnTo>
                  <a:pt x="139208" y="287426"/>
                </a:lnTo>
                <a:lnTo>
                  <a:pt x="144533" y="291249"/>
                </a:lnTo>
                <a:lnTo>
                  <a:pt x="151380" y="291249"/>
                </a:lnTo>
                <a:lnTo>
                  <a:pt x="156704" y="287426"/>
                </a:lnTo>
                <a:lnTo>
                  <a:pt x="294392" y="201044"/>
                </a:lnTo>
                <a:lnTo>
                  <a:pt x="295913" y="199515"/>
                </a:lnTo>
                <a:lnTo>
                  <a:pt x="295913" y="1528"/>
                </a:lnTo>
                <a:lnTo>
                  <a:pt x="292870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171" y="576227"/>
            <a:ext cx="341630" cy="292100"/>
          </a:xfrm>
          <a:custGeom>
            <a:avLst/>
            <a:gdLst/>
            <a:ahLst/>
            <a:cxnLst/>
            <a:rect l="l" t="t" r="r" b="b"/>
            <a:pathLst>
              <a:path w="341630" h="292100">
                <a:moveTo>
                  <a:pt x="256406" y="0"/>
                </a:moveTo>
                <a:lnTo>
                  <a:pt x="208659" y="12712"/>
                </a:lnTo>
                <a:lnTo>
                  <a:pt x="174742" y="46466"/>
                </a:lnTo>
                <a:lnTo>
                  <a:pt x="172986" y="49972"/>
                </a:lnTo>
                <a:lnTo>
                  <a:pt x="168596" y="49972"/>
                </a:lnTo>
                <a:lnTo>
                  <a:pt x="132923" y="12712"/>
                </a:lnTo>
                <a:lnTo>
                  <a:pt x="85176" y="0"/>
                </a:lnTo>
                <a:lnTo>
                  <a:pt x="62976" y="3095"/>
                </a:lnTo>
                <a:lnTo>
                  <a:pt x="23187" y="24411"/>
                </a:lnTo>
                <a:lnTo>
                  <a:pt x="0" y="54356"/>
                </a:lnTo>
                <a:lnTo>
                  <a:pt x="0" y="284938"/>
                </a:lnTo>
                <a:lnTo>
                  <a:pt x="5268" y="286692"/>
                </a:lnTo>
                <a:lnTo>
                  <a:pt x="7902" y="283185"/>
                </a:lnTo>
                <a:lnTo>
                  <a:pt x="22940" y="266527"/>
                </a:lnTo>
                <a:lnTo>
                  <a:pt x="41270" y="253815"/>
                </a:lnTo>
                <a:lnTo>
                  <a:pt x="62235" y="245705"/>
                </a:lnTo>
                <a:lnTo>
                  <a:pt x="85176" y="242856"/>
                </a:lnTo>
                <a:lnTo>
                  <a:pt x="109900" y="246157"/>
                </a:lnTo>
                <a:lnTo>
                  <a:pt x="132154" y="255459"/>
                </a:lnTo>
                <a:lnTo>
                  <a:pt x="151116" y="269856"/>
                </a:lnTo>
                <a:lnTo>
                  <a:pt x="168596" y="291952"/>
                </a:lnTo>
                <a:lnTo>
                  <a:pt x="172986" y="291952"/>
                </a:lnTo>
                <a:lnTo>
                  <a:pt x="190466" y="269856"/>
                </a:lnTo>
                <a:lnTo>
                  <a:pt x="209428" y="255459"/>
                </a:lnTo>
                <a:lnTo>
                  <a:pt x="231682" y="246157"/>
                </a:lnTo>
                <a:lnTo>
                  <a:pt x="256406" y="242856"/>
                </a:lnTo>
                <a:lnTo>
                  <a:pt x="279347" y="245705"/>
                </a:lnTo>
                <a:lnTo>
                  <a:pt x="300312" y="253815"/>
                </a:lnTo>
                <a:lnTo>
                  <a:pt x="318642" y="266527"/>
                </a:lnTo>
                <a:lnTo>
                  <a:pt x="333680" y="283185"/>
                </a:lnTo>
                <a:lnTo>
                  <a:pt x="336314" y="286692"/>
                </a:lnTo>
                <a:lnTo>
                  <a:pt x="341582" y="284938"/>
                </a:lnTo>
                <a:lnTo>
                  <a:pt x="341582" y="55233"/>
                </a:lnTo>
                <a:lnTo>
                  <a:pt x="340704" y="50849"/>
                </a:lnTo>
                <a:lnTo>
                  <a:pt x="323581" y="28109"/>
                </a:lnTo>
                <a:lnTo>
                  <a:pt x="304483" y="13150"/>
                </a:lnTo>
                <a:lnTo>
                  <a:pt x="281762" y="3452"/>
                </a:lnTo>
                <a:lnTo>
                  <a:pt x="256406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8162" y="1196975"/>
            <a:ext cx="11103610" cy="0"/>
          </a:xfrm>
          <a:custGeom>
            <a:avLst/>
            <a:gdLst/>
            <a:ahLst/>
            <a:cxnLst/>
            <a:rect l="l" t="t" r="r" b="b"/>
            <a:pathLst>
              <a:path w="11103610">
                <a:moveTo>
                  <a:pt x="0" y="0"/>
                </a:moveTo>
                <a:lnTo>
                  <a:pt x="11103038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8162" y="6165850"/>
            <a:ext cx="11103610" cy="0"/>
          </a:xfrm>
          <a:custGeom>
            <a:avLst/>
            <a:gdLst/>
            <a:ahLst/>
            <a:cxnLst/>
            <a:rect l="l" t="t" r="r" b="b"/>
            <a:pathLst>
              <a:path w="11103610">
                <a:moveTo>
                  <a:pt x="0" y="0"/>
                </a:moveTo>
                <a:lnTo>
                  <a:pt x="11103038" y="0"/>
                </a:lnTo>
              </a:path>
            </a:pathLst>
          </a:custGeom>
          <a:ln w="190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75868" y="1369568"/>
            <a:ext cx="10007600" cy="2221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3370" marR="1494155" indent="-293370">
              <a:lnSpc>
                <a:spcPct val="100000"/>
              </a:lnSpc>
              <a:spcBef>
                <a:spcPts val="105"/>
              </a:spcBef>
              <a:buClr>
                <a:srgbClr val="4DC2EB"/>
              </a:buClr>
              <a:buFont typeface="Arial"/>
              <a:buAutoNum type="arabicPeriod"/>
              <a:tabLst>
                <a:tab pos="293370" algn="l"/>
                <a:tab pos="5513705" algn="l"/>
              </a:tabLst>
            </a:pPr>
            <a:r>
              <a:rPr sz="2000" spc="-25" dirty="0">
                <a:latin typeface="Microsoft Sans Serif"/>
                <a:cs typeface="Microsoft Sans Serif"/>
              </a:rPr>
              <a:t>Федеральный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40" dirty="0">
                <a:latin typeface="Microsoft Sans Serif"/>
                <a:cs typeface="Microsoft Sans Serif"/>
              </a:rPr>
              <a:t>закон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от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29.12.2012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150" dirty="0">
                <a:latin typeface="Microsoft Sans Serif"/>
                <a:cs typeface="Microsoft Sans Serif"/>
              </a:rPr>
              <a:t>№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40" dirty="0">
                <a:latin typeface="Microsoft Sans Serif"/>
                <a:cs typeface="Microsoft Sans Serif"/>
              </a:rPr>
              <a:t>273-ФЗ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«Об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образовании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в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70" dirty="0">
                <a:latin typeface="Microsoft Sans Serif"/>
                <a:cs typeface="Microsoft Sans Serif"/>
              </a:rPr>
              <a:t>РФ» </a:t>
            </a:r>
            <a:r>
              <a:rPr sz="2000" spc="-5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(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с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изменениями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в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статью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67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(часть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3.1)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от	</a:t>
            </a:r>
            <a:r>
              <a:rPr sz="2000" spc="-5" dirty="0">
                <a:latin typeface="Microsoft Sans Serif"/>
                <a:cs typeface="Microsoft Sans Serif"/>
              </a:rPr>
              <a:t>02.07.2021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spc="150" dirty="0">
                <a:latin typeface="Microsoft Sans Serif"/>
                <a:cs typeface="Microsoft Sans Serif"/>
              </a:rPr>
              <a:t>№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35" dirty="0">
                <a:latin typeface="Microsoft Sans Serif"/>
                <a:cs typeface="Microsoft Sans Serif"/>
              </a:rPr>
              <a:t>310-ФЗ)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4DC2EB"/>
              </a:buClr>
              <a:buFont typeface="Arial"/>
              <a:buAutoNum type="arabicPeriod"/>
            </a:pPr>
            <a:endParaRPr sz="2500">
              <a:latin typeface="Microsoft Sans Serif"/>
              <a:cs typeface="Microsoft Sans Serif"/>
            </a:endParaRPr>
          </a:p>
          <a:p>
            <a:pPr marL="292735" indent="-280670">
              <a:lnSpc>
                <a:spcPct val="100000"/>
              </a:lnSpc>
              <a:buClr>
                <a:srgbClr val="4DC2EB"/>
              </a:buClr>
              <a:buFont typeface="Arial"/>
              <a:buAutoNum type="arabicPeriod"/>
              <a:tabLst>
                <a:tab pos="293370" algn="l"/>
              </a:tabLst>
            </a:pPr>
            <a:r>
              <a:rPr sz="2000" spc="-35" dirty="0">
                <a:latin typeface="Microsoft Sans Serif"/>
                <a:cs typeface="Microsoft Sans Serif"/>
              </a:rPr>
              <a:t>Приказ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Министерства просвещения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105" dirty="0">
                <a:latin typeface="Microsoft Sans Serif"/>
                <a:cs typeface="Microsoft Sans Serif"/>
              </a:rPr>
              <a:t>РФ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30" dirty="0">
                <a:latin typeface="Microsoft Sans Serif"/>
                <a:cs typeface="Microsoft Sans Serif"/>
              </a:rPr>
              <a:t>от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02.09.2020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150" dirty="0">
                <a:latin typeface="Microsoft Sans Serif"/>
                <a:cs typeface="Microsoft Sans Serif"/>
              </a:rPr>
              <a:t>№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458</a:t>
            </a:r>
            <a:endParaRPr sz="2000">
              <a:latin typeface="Microsoft Sans Serif"/>
              <a:cs typeface="Microsoft Sans Serif"/>
            </a:endParaRPr>
          </a:p>
          <a:p>
            <a:pPr marL="291465" marR="5080">
              <a:lnSpc>
                <a:spcPct val="100000"/>
              </a:lnSpc>
            </a:pPr>
            <a:r>
              <a:rPr sz="2000" spc="-5" dirty="0">
                <a:latin typeface="Microsoft Sans Serif"/>
                <a:cs typeface="Microsoft Sans Serif"/>
              </a:rPr>
              <a:t>«Об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утверждении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Порядка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приема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на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обучение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по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образовательным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программам </a:t>
            </a:r>
            <a:r>
              <a:rPr sz="2000" spc="-52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начального </a:t>
            </a:r>
            <a:r>
              <a:rPr sz="2000" spc="-20" dirty="0">
                <a:latin typeface="Microsoft Sans Serif"/>
                <a:cs typeface="Microsoft Sans Serif"/>
              </a:rPr>
              <a:t>общего,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основного </a:t>
            </a:r>
            <a:r>
              <a:rPr sz="2000" spc="-20" dirty="0">
                <a:latin typeface="Microsoft Sans Serif"/>
                <a:cs typeface="Microsoft Sans Serif"/>
              </a:rPr>
              <a:t>общего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и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среднего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общего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образования»</a:t>
            </a:r>
            <a:endParaRPr sz="2000">
              <a:latin typeface="Microsoft Sans Serif"/>
              <a:cs typeface="Microsoft Sans Serif"/>
            </a:endParaRPr>
          </a:p>
          <a:p>
            <a:pPr marL="291465">
              <a:lnSpc>
                <a:spcPct val="100000"/>
              </a:lnSpc>
              <a:spcBef>
                <a:spcPts val="5"/>
              </a:spcBef>
              <a:tabLst>
                <a:tab pos="3885565" algn="l"/>
              </a:tabLst>
            </a:pPr>
            <a:r>
              <a:rPr sz="2000" dirty="0">
                <a:latin typeface="Microsoft Sans Serif"/>
                <a:cs typeface="Microsoft Sans Serif"/>
              </a:rPr>
              <a:t>(с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изменениями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в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35" dirty="0">
                <a:latin typeface="Microsoft Sans Serif"/>
                <a:cs typeface="Microsoft Sans Serif"/>
              </a:rPr>
              <a:t>пункт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5" dirty="0">
                <a:latin typeface="Microsoft Sans Serif"/>
                <a:cs typeface="Microsoft Sans Serif"/>
              </a:rPr>
              <a:t>12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от	</a:t>
            </a:r>
            <a:r>
              <a:rPr sz="2000" dirty="0">
                <a:latin typeface="Microsoft Sans Serif"/>
                <a:cs typeface="Microsoft Sans Serif"/>
              </a:rPr>
              <a:t>08.10.2021</a:t>
            </a:r>
            <a:r>
              <a:rPr sz="2000" spc="-35" dirty="0">
                <a:latin typeface="Microsoft Sans Serif"/>
                <a:cs typeface="Microsoft Sans Serif"/>
              </a:rPr>
              <a:t> </a:t>
            </a:r>
            <a:r>
              <a:rPr sz="2000" spc="150" dirty="0">
                <a:latin typeface="Microsoft Sans Serif"/>
                <a:cs typeface="Microsoft Sans Serif"/>
              </a:rPr>
              <a:t>№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707)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pPr marL="38100">
                <a:lnSpc>
                  <a:spcPts val="2090"/>
                </a:lnSpc>
              </a:pPr>
              <a:t>9</a:t>
            </a:fld>
            <a:endParaRPr spc="-5" dirty="0"/>
          </a:p>
        </p:txBody>
      </p:sp>
      <p:sp>
        <p:nvSpPr>
          <p:cNvPr id="9" name="object 4"/>
          <p:cNvSpPr/>
          <p:nvPr/>
        </p:nvSpPr>
        <p:spPr>
          <a:xfrm>
            <a:off x="610171" y="380187"/>
            <a:ext cx="685229" cy="544439"/>
          </a:xfrm>
          <a:custGeom>
            <a:avLst/>
            <a:gdLst/>
            <a:ahLst/>
            <a:cxnLst/>
            <a:rect l="l" t="t" r="r" b="b"/>
            <a:pathLst>
              <a:path w="341630" h="292100">
                <a:moveTo>
                  <a:pt x="256406" y="0"/>
                </a:moveTo>
                <a:lnTo>
                  <a:pt x="208659" y="12712"/>
                </a:lnTo>
                <a:lnTo>
                  <a:pt x="174742" y="46466"/>
                </a:lnTo>
                <a:lnTo>
                  <a:pt x="172986" y="49972"/>
                </a:lnTo>
                <a:lnTo>
                  <a:pt x="168596" y="49972"/>
                </a:lnTo>
                <a:lnTo>
                  <a:pt x="132923" y="12712"/>
                </a:lnTo>
                <a:lnTo>
                  <a:pt x="85176" y="0"/>
                </a:lnTo>
                <a:lnTo>
                  <a:pt x="62976" y="3095"/>
                </a:lnTo>
                <a:lnTo>
                  <a:pt x="23187" y="24411"/>
                </a:lnTo>
                <a:lnTo>
                  <a:pt x="0" y="54356"/>
                </a:lnTo>
                <a:lnTo>
                  <a:pt x="0" y="284938"/>
                </a:lnTo>
                <a:lnTo>
                  <a:pt x="5268" y="286692"/>
                </a:lnTo>
                <a:lnTo>
                  <a:pt x="7902" y="283185"/>
                </a:lnTo>
                <a:lnTo>
                  <a:pt x="22940" y="266527"/>
                </a:lnTo>
                <a:lnTo>
                  <a:pt x="41270" y="253815"/>
                </a:lnTo>
                <a:lnTo>
                  <a:pt x="62235" y="245705"/>
                </a:lnTo>
                <a:lnTo>
                  <a:pt x="85176" y="242856"/>
                </a:lnTo>
                <a:lnTo>
                  <a:pt x="109900" y="246157"/>
                </a:lnTo>
                <a:lnTo>
                  <a:pt x="132154" y="255459"/>
                </a:lnTo>
                <a:lnTo>
                  <a:pt x="151116" y="269856"/>
                </a:lnTo>
                <a:lnTo>
                  <a:pt x="168596" y="291952"/>
                </a:lnTo>
                <a:lnTo>
                  <a:pt x="172986" y="291952"/>
                </a:lnTo>
                <a:lnTo>
                  <a:pt x="190466" y="269856"/>
                </a:lnTo>
                <a:lnTo>
                  <a:pt x="209428" y="255459"/>
                </a:lnTo>
                <a:lnTo>
                  <a:pt x="231682" y="246157"/>
                </a:lnTo>
                <a:lnTo>
                  <a:pt x="256406" y="242856"/>
                </a:lnTo>
                <a:lnTo>
                  <a:pt x="279347" y="245705"/>
                </a:lnTo>
                <a:lnTo>
                  <a:pt x="300312" y="253815"/>
                </a:lnTo>
                <a:lnTo>
                  <a:pt x="318642" y="266527"/>
                </a:lnTo>
                <a:lnTo>
                  <a:pt x="333680" y="283185"/>
                </a:lnTo>
                <a:lnTo>
                  <a:pt x="336314" y="286692"/>
                </a:lnTo>
                <a:lnTo>
                  <a:pt x="341582" y="284938"/>
                </a:lnTo>
                <a:lnTo>
                  <a:pt x="341582" y="55233"/>
                </a:lnTo>
                <a:lnTo>
                  <a:pt x="340704" y="50849"/>
                </a:lnTo>
                <a:lnTo>
                  <a:pt x="323581" y="28109"/>
                </a:lnTo>
                <a:lnTo>
                  <a:pt x="304483" y="13150"/>
                </a:lnTo>
                <a:lnTo>
                  <a:pt x="281762" y="3452"/>
                </a:lnTo>
                <a:lnTo>
                  <a:pt x="256406" y="0"/>
                </a:lnTo>
                <a:close/>
              </a:path>
            </a:pathLst>
          </a:custGeom>
          <a:solidFill>
            <a:srgbClr val="4FC5F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1294</Words>
  <Application>Microsoft Office PowerPoint</Application>
  <PresentationFormat>Произвольный</PresentationFormat>
  <Paragraphs>304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Слайд 1</vt:lpstr>
      <vt:lpstr>Дизайн пространства </vt:lpstr>
      <vt:lpstr>              Образовательные результаты </vt:lpstr>
      <vt:lpstr> Качество  педагогического коллектива или «кадры решают все» !</vt:lpstr>
      <vt:lpstr>Значимые достижения педагогов школы </vt:lpstr>
      <vt:lpstr>Активность, движение, поиск …</vt:lpstr>
      <vt:lpstr>   Крепкие    школьные  традиции</vt:lpstr>
      <vt:lpstr>Приемная кампания 2022</vt:lpstr>
      <vt:lpstr>Нормативно-правовые акты по приему детей</vt:lpstr>
      <vt:lpstr>Изменения в части   преимущественного права на прием в ОУ </vt:lpstr>
      <vt:lpstr>Нормативно-правовые акты по приему детей</vt:lpstr>
      <vt:lpstr>Изменения в части   первоочередного права на прием в ОУ </vt:lpstr>
      <vt:lpstr>Этапы приёмной кампании</vt:lpstr>
      <vt:lpstr>Способы подачи заявления</vt:lpstr>
      <vt:lpstr>Льготные категории</vt:lpstr>
      <vt:lpstr>Прием на свободные места</vt:lpstr>
      <vt:lpstr>Обратная связь</vt:lpstr>
      <vt:lpstr>Пакет необходимых документов</vt:lpstr>
      <vt:lpstr>Как подать документы для приёма в 1 класс?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zheltova-oyu</dc:creator>
  <cp:lastModifiedBy>директор</cp:lastModifiedBy>
  <cp:revision>35</cp:revision>
  <dcterms:created xsi:type="dcterms:W3CDTF">2022-03-23T08:28:02Z</dcterms:created>
  <dcterms:modified xsi:type="dcterms:W3CDTF">2022-03-25T11:13:14Z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2022-03-17T00:00:00Z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2022-03-23T00:00:00Z</vt:filetime>
  </property>
</Properties>
</file>